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61" r:id="rId3"/>
    <p:sldId id="331" r:id="rId4"/>
    <p:sldId id="332" r:id="rId5"/>
    <p:sldId id="333" r:id="rId6"/>
    <p:sldId id="334" r:id="rId7"/>
    <p:sldId id="340" r:id="rId8"/>
    <p:sldId id="366" r:id="rId9"/>
    <p:sldId id="336" r:id="rId10"/>
    <p:sldId id="337" r:id="rId11"/>
    <p:sldId id="338" r:id="rId12"/>
    <p:sldId id="365" r:id="rId13"/>
    <p:sldId id="371" r:id="rId14"/>
    <p:sldId id="372" r:id="rId15"/>
    <p:sldId id="343" r:id="rId16"/>
    <p:sldId id="341" r:id="rId17"/>
    <p:sldId id="339" r:id="rId18"/>
    <p:sldId id="373" r:id="rId19"/>
    <p:sldId id="374" r:id="rId20"/>
    <p:sldId id="344" r:id="rId21"/>
    <p:sldId id="345" r:id="rId22"/>
    <p:sldId id="354" r:id="rId23"/>
    <p:sldId id="364" r:id="rId24"/>
    <p:sldId id="347" r:id="rId25"/>
    <p:sldId id="351" r:id="rId26"/>
    <p:sldId id="346" r:id="rId27"/>
    <p:sldId id="368" r:id="rId28"/>
    <p:sldId id="369" r:id="rId29"/>
    <p:sldId id="370" r:id="rId30"/>
    <p:sldId id="367" r:id="rId31"/>
    <p:sldId id="355" r:id="rId32"/>
    <p:sldId id="356" r:id="rId33"/>
    <p:sldId id="357" r:id="rId34"/>
    <p:sldId id="359" r:id="rId35"/>
    <p:sldId id="358" r:id="rId36"/>
    <p:sldId id="360" r:id="rId37"/>
    <p:sldId id="361" r:id="rId38"/>
    <p:sldId id="363" r:id="rId39"/>
    <p:sldId id="330"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1A1"/>
    <a:srgbClr val="92BFCA"/>
    <a:srgbClr val="5E8C84"/>
    <a:srgbClr val="507770"/>
    <a:srgbClr val="587577"/>
    <a:srgbClr val="FFF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3" autoAdjust="0"/>
    <p:restoredTop sz="94660"/>
  </p:normalViewPr>
  <p:slideViewPr>
    <p:cSldViewPr snapToGrid="0">
      <p:cViewPr varScale="1">
        <p:scale>
          <a:sx n="81" d="100"/>
          <a:sy n="81" d="100"/>
        </p:scale>
        <p:origin x="200" y="440"/>
      </p:cViewPr>
      <p:guideLst>
        <p:guide pos="3840"/>
        <p:guide orient="horz" pos="2160"/>
      </p:guideLst>
    </p:cSldViewPr>
  </p:slideViewPr>
  <p:notesTextViewPr>
    <p:cViewPr>
      <p:scale>
        <a:sx n="1" d="1"/>
        <a:sy n="1" d="1"/>
      </p:scale>
      <p:origin x="0" y="0"/>
    </p:cViewPr>
  </p:notesTextViewPr>
  <p:notesViewPr>
    <p:cSldViewPr snapToGrid="0">
      <p:cViewPr varScale="1">
        <p:scale>
          <a:sx n="90" d="100"/>
          <a:sy n="90" d="100"/>
        </p:scale>
        <p:origin x="-288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59041DB8-B66F-4DC8-A96E-33677E0F90FF}" type="datetimeFigureOut">
              <a:rPr lang="en-US" smtClean="0"/>
              <a:t>3/19/20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EB49C4A-65AC-492D-9701-81B46C3AD0E4}" type="datetimeFigureOut">
              <a:rPr lang="en-US" smtClean="0"/>
              <a:t>3/19/20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A29A4-78C8-47AB-BA06-22CB45938951}"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74B5B-21A0-4192-BF4C-38187F1A68D8}" type="datetime1">
              <a:rPr lang="en-US" smtClean="0"/>
              <a:t>3/19/20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5CF7C-B333-48E1-A4A6-83A3C8B73AC0}" type="datetime1">
              <a:rPr lang="en-US" smtClean="0"/>
              <a:t>3/19/20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20762-5CBF-4210-AB54-376B091119F8}" type="datetime1">
              <a:rPr lang="en-US" smtClean="0"/>
              <a:t>3/19/20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0DB371-BF5F-4058-A212-1A908E4D2674}" type="datetime1">
              <a:rPr lang="en-US" smtClean="0"/>
              <a:t>3/19/20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60A4083B-90AA-48CF-BAD5-00AA24D7F288}" type="datetime1">
              <a:rPr lang="en-US" smtClean="0"/>
              <a:t>3/19/20</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t>3/19/20</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t>3/19/20</a:t>
            </a:fld>
            <a:endParaRPr lang="en-US"/>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7.emf"/><Relationship Id="rId5" Type="http://schemas.microsoft.com/office/2007/relationships/hdphoto" Target="../media/hdphoto1.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3845" y="5432563"/>
            <a:ext cx="9604310" cy="1188953"/>
          </a:xfrm>
        </p:spPr>
        <p:txBody>
          <a:bodyPr>
            <a:normAutofit/>
          </a:bodyPr>
          <a:lstStyle/>
          <a:p>
            <a:pPr algn="ctr"/>
            <a:r>
              <a:rPr lang="en-US" dirty="0">
                <a:solidFill>
                  <a:schemeClr val="accent3">
                    <a:lumMod val="50000"/>
                  </a:schemeClr>
                </a:solidFill>
              </a:rPr>
              <a:t>Laura T. Murphy</a:t>
            </a:r>
          </a:p>
          <a:p>
            <a:pPr algn="ctr"/>
            <a:r>
              <a:rPr lang="en-US" dirty="0">
                <a:solidFill>
                  <a:schemeClr val="accent3">
                    <a:lumMod val="50000"/>
                  </a:schemeClr>
                </a:solidFill>
              </a:rPr>
              <a:t>Helena Kennedy Centre for International Justice</a:t>
            </a:r>
          </a:p>
          <a:p>
            <a:pPr algn="ctr"/>
            <a:r>
              <a:rPr lang="en-US" dirty="0">
                <a:solidFill>
                  <a:schemeClr val="accent3">
                    <a:lumMod val="50000"/>
                  </a:schemeClr>
                </a:solidFill>
              </a:rPr>
              <a:t>Sheffield Hallam University</a:t>
            </a:r>
          </a:p>
          <a:p>
            <a:pPr algn="ctr"/>
            <a:r>
              <a:rPr lang="en-US" dirty="0" err="1">
                <a:solidFill>
                  <a:schemeClr val="accent3">
                    <a:lumMod val="50000"/>
                  </a:schemeClr>
                </a:solidFill>
              </a:rPr>
              <a:t>modernslaveryresearchproject@gmail.com</a:t>
            </a:r>
            <a:endParaRPr lang="en-US" dirty="0">
              <a:solidFill>
                <a:schemeClr val="accent3">
                  <a:lumMod val="50000"/>
                </a:schemeClr>
              </a:solidFill>
            </a:endParaRPr>
          </a:p>
        </p:txBody>
      </p:sp>
      <p:sp>
        <p:nvSpPr>
          <p:cNvPr id="5" name="Rectangle 4"/>
          <p:cNvSpPr/>
          <p:nvPr/>
        </p:nvSpPr>
        <p:spPr>
          <a:xfrm>
            <a:off x="1643269" y="1723994"/>
            <a:ext cx="8706679" cy="1323439"/>
          </a:xfrm>
          <a:prstGeom prst="rect">
            <a:avLst/>
          </a:prstGeom>
        </p:spPr>
        <p:txBody>
          <a:bodyPr wrap="square">
            <a:spAutoFit/>
          </a:bodyPr>
          <a:lstStyle/>
          <a:p>
            <a:pPr algn="ctr"/>
            <a:r>
              <a:rPr lang="en-US" sz="4000" b="1" dirty="0">
                <a:solidFill>
                  <a:schemeClr val="accent3">
                    <a:lumMod val="75000"/>
                  </a:schemeClr>
                </a:solidFill>
              </a:rPr>
              <a:t>What Homeless Youth Tell Us </a:t>
            </a:r>
          </a:p>
          <a:p>
            <a:pPr algn="ctr"/>
            <a:r>
              <a:rPr lang="en-US" sz="4000" b="1" dirty="0">
                <a:solidFill>
                  <a:schemeClr val="accent1"/>
                </a:solidFill>
              </a:rPr>
              <a:t>About Sex and Labor Trafficking</a:t>
            </a:r>
          </a:p>
        </p:txBody>
      </p:sp>
      <p:sp>
        <p:nvSpPr>
          <p:cNvPr id="3" name="TextBox 2">
            <a:extLst>
              <a:ext uri="{FF2B5EF4-FFF2-40B4-BE49-F238E27FC236}">
                <a16:creationId xmlns:a16="http://schemas.microsoft.com/office/drawing/2014/main" id="{1846C3CC-32F3-D44F-94A6-A38730071837}"/>
              </a:ext>
            </a:extLst>
          </p:cNvPr>
          <p:cNvSpPr txBox="1"/>
          <p:nvPr/>
        </p:nvSpPr>
        <p:spPr>
          <a:xfrm>
            <a:off x="8913538" y="6396335"/>
            <a:ext cx="3278462" cy="461665"/>
          </a:xfrm>
          <a:prstGeom prst="rect">
            <a:avLst/>
          </a:prstGeom>
          <a:noFill/>
        </p:spPr>
        <p:txBody>
          <a:bodyPr wrap="none" rtlCol="0">
            <a:spAutoFit/>
          </a:bodyPr>
          <a:lstStyle/>
          <a:p>
            <a:pPr algn="r"/>
            <a:r>
              <a:rPr lang="en-US" sz="1200" dirty="0"/>
              <a:t>all slideshow contents unless otherwise noted</a:t>
            </a:r>
          </a:p>
          <a:p>
            <a:pPr algn="r"/>
            <a:r>
              <a:rPr lang="en-US" sz="1200" dirty="0"/>
              <a:t>© Laura T. Murphy</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ecutive Summary final.pdf"/>
          <p:cNvPicPr>
            <a:picLocks noChangeAspect="1"/>
          </p:cNvPicPr>
          <p:nvPr/>
        </p:nvPicPr>
        <p:blipFill rotWithShape="1">
          <a:blip r:embed="rId2">
            <a:extLst>
              <a:ext uri="{28A0092B-C50C-407E-A947-70E740481C1C}">
                <a14:useLocalDpi xmlns:a14="http://schemas.microsoft.com/office/drawing/2010/main" val="0"/>
              </a:ext>
            </a:extLst>
          </a:blip>
          <a:srcRect l="39655" t="66013" r="9878" b="5447"/>
          <a:stretch/>
        </p:blipFill>
        <p:spPr>
          <a:xfrm>
            <a:off x="2405529" y="1225176"/>
            <a:ext cx="7455647" cy="5456369"/>
          </a:xfrm>
          <a:prstGeom prst="rect">
            <a:avLst/>
          </a:prstGeom>
        </p:spPr>
      </p:pic>
      <p:pic>
        <p:nvPicPr>
          <p:cNvPr id="4" name="Picture 3" descr="Executive Summary final.pdf"/>
          <p:cNvPicPr>
            <a:picLocks noChangeAspect="1"/>
          </p:cNvPicPr>
          <p:nvPr/>
        </p:nvPicPr>
        <p:blipFill rotWithShape="1">
          <a:blip r:embed="rId3">
            <a:extLst>
              <a:ext uri="{28A0092B-C50C-407E-A947-70E740481C1C}">
                <a14:useLocalDpi xmlns:a14="http://schemas.microsoft.com/office/drawing/2010/main" val="0"/>
              </a:ext>
            </a:extLst>
          </a:blip>
          <a:srcRect l="38246" t="16775" r="9031" b="75599"/>
          <a:stretch/>
        </p:blipFill>
        <p:spPr>
          <a:xfrm>
            <a:off x="2166471" y="-63677"/>
            <a:ext cx="7844118" cy="1468149"/>
          </a:xfrm>
          <a:prstGeom prst="rect">
            <a:avLst/>
          </a:prstGeom>
        </p:spPr>
      </p:pic>
    </p:spTree>
    <p:extLst>
      <p:ext uri="{BB962C8B-B14F-4D97-AF65-F5344CB8AC3E}">
        <p14:creationId xmlns:p14="http://schemas.microsoft.com/office/powerpoint/2010/main" val="155236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0E27F-F14C-2343-B3FC-05915ECEC946}"/>
              </a:ext>
            </a:extLst>
          </p:cNvPr>
          <p:cNvSpPr>
            <a:spLocks noGrp="1"/>
          </p:cNvSpPr>
          <p:nvPr>
            <p:ph type="title"/>
          </p:nvPr>
        </p:nvSpPr>
        <p:spPr>
          <a:xfrm>
            <a:off x="1309688" y="2346941"/>
            <a:ext cx="9601200" cy="1142385"/>
          </a:xfrm>
        </p:spPr>
        <p:txBody>
          <a:bodyPr/>
          <a:lstStyle/>
          <a:p>
            <a:r>
              <a:rPr lang="en-US" dirty="0"/>
              <a:t>Force, fraud, &amp; coercion</a:t>
            </a:r>
          </a:p>
        </p:txBody>
      </p:sp>
    </p:spTree>
    <p:extLst>
      <p:ext uri="{BB962C8B-B14F-4D97-AF65-F5344CB8AC3E}">
        <p14:creationId xmlns:p14="http://schemas.microsoft.com/office/powerpoint/2010/main" val="297336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a:extLst>
              <a:ext uri="{FF2B5EF4-FFF2-40B4-BE49-F238E27FC236}">
                <a16:creationId xmlns:a16="http://schemas.microsoft.com/office/drawing/2014/main" id="{2995F75F-E79D-3F46-AC7B-D27CC2474A9E}"/>
              </a:ext>
            </a:extLst>
          </p:cNvPr>
          <p:cNvSpPr/>
          <p:nvPr/>
        </p:nvSpPr>
        <p:spPr>
          <a:xfrm>
            <a:off x="1700213" y="1214438"/>
            <a:ext cx="8886825" cy="3457575"/>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rPr>
              <a:t>“His friend taught him that sometimes the girl needs to be disciplined and maybe the girl shouldn’t leave. That was not a good thing that he taught him. The first time, he wasn’t violent. [His mentor] taught him bad stuff—to be more violent, less caring.”</a:t>
            </a:r>
          </a:p>
          <a:p>
            <a:pPr algn="ctr"/>
            <a:endParaRPr lang="en-US" dirty="0"/>
          </a:p>
        </p:txBody>
      </p:sp>
    </p:spTree>
    <p:extLst>
      <p:ext uri="{BB962C8B-B14F-4D97-AF65-F5344CB8AC3E}">
        <p14:creationId xmlns:p14="http://schemas.microsoft.com/office/powerpoint/2010/main" val="308916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a:extLst>
              <a:ext uri="{FF2B5EF4-FFF2-40B4-BE49-F238E27FC236}">
                <a16:creationId xmlns:a16="http://schemas.microsoft.com/office/drawing/2014/main" id="{6137756C-29A4-CB4A-8F18-0CCE699E8413}"/>
              </a:ext>
            </a:extLst>
          </p:cNvPr>
          <p:cNvSpPr/>
          <p:nvPr/>
        </p:nvSpPr>
        <p:spPr>
          <a:xfrm>
            <a:off x="1714502" y="1185863"/>
            <a:ext cx="8715374" cy="370046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rPr>
              <a:t>“You had to sleep in hotels. You had to eat outside food. You had to go through rules and just be in a room with one TV and not go outside and have your freedoms. It’s slavery. It’s slavery. I lost freedom, and I didn’t see it at first—but then they took my son.”</a:t>
            </a:r>
          </a:p>
        </p:txBody>
      </p:sp>
    </p:spTree>
    <p:extLst>
      <p:ext uri="{BB962C8B-B14F-4D97-AF65-F5344CB8AC3E}">
        <p14:creationId xmlns:p14="http://schemas.microsoft.com/office/powerpoint/2010/main" val="170851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43" y="503853"/>
            <a:ext cx="9601200" cy="1142385"/>
          </a:xfrm>
        </p:spPr>
        <p:txBody>
          <a:bodyPr/>
          <a:lstStyle/>
          <a:p>
            <a:r>
              <a:rPr lang="en-US" dirty="0">
                <a:solidFill>
                  <a:schemeClr val="accent3"/>
                </a:solidFill>
              </a:rPr>
              <a:t>Commercial Sexual Exploitation of Children</a:t>
            </a:r>
          </a:p>
        </p:txBody>
      </p:sp>
      <p:pic>
        <p:nvPicPr>
          <p:cNvPr id="4" name="Content Placeholder 3"/>
          <p:cNvPicPr>
            <a:picLocks noGrp="1" noChangeAspect="1"/>
          </p:cNvPicPr>
          <p:nvPr>
            <p:ph idx="1"/>
          </p:nvPr>
        </p:nvPicPr>
        <p:blipFill>
          <a:blip r:embed="rId2"/>
          <a:srcRect t="-88617" b="-88617"/>
          <a:stretch>
            <a:fillRect/>
          </a:stretch>
        </p:blipFill>
        <p:spPr>
          <a:xfrm>
            <a:off x="1310887" y="1532004"/>
            <a:ext cx="9601200" cy="3809999"/>
          </a:xfrm>
        </p:spPr>
      </p:pic>
    </p:spTree>
    <p:extLst>
      <p:ext uri="{BB962C8B-B14F-4D97-AF65-F5344CB8AC3E}">
        <p14:creationId xmlns:p14="http://schemas.microsoft.com/office/powerpoint/2010/main" val="21996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Lst>
          </a:blip>
          <a:stretch>
            <a:fillRect/>
          </a:stretch>
        </p:blipFill>
        <p:spPr>
          <a:xfrm>
            <a:off x="1397000" y="0"/>
            <a:ext cx="9385200" cy="6858000"/>
          </a:xfrm>
          <a:prstGeom prst="rect">
            <a:avLst/>
          </a:prstGeom>
        </p:spPr>
      </p:pic>
    </p:spTree>
    <p:extLst>
      <p:ext uri="{BB962C8B-B14F-4D97-AF65-F5344CB8AC3E}">
        <p14:creationId xmlns:p14="http://schemas.microsoft.com/office/powerpoint/2010/main" val="22947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bor and Sex Trafficking Among Homeless Youth.pdf"/>
          <p:cNvPicPr>
            <a:picLocks noChangeAspect="1"/>
          </p:cNvPicPr>
          <p:nvPr/>
        </p:nvPicPr>
        <p:blipFill rotWithShape="1">
          <a:blip r:embed="rId2">
            <a:extLst>
              <a:ext uri="{28A0092B-C50C-407E-A947-70E740481C1C}">
                <a14:useLocalDpi xmlns:a14="http://schemas.microsoft.com/office/drawing/2010/main" val="0"/>
              </a:ext>
            </a:extLst>
          </a:blip>
          <a:srcRect l="50087" t="16558" r="23410" b="65577"/>
          <a:stretch/>
        </p:blipFill>
        <p:spPr>
          <a:xfrm>
            <a:off x="278815" y="604094"/>
            <a:ext cx="5966117" cy="5204490"/>
          </a:xfrm>
          <a:prstGeom prst="rect">
            <a:avLst/>
          </a:prstGeom>
        </p:spPr>
      </p:pic>
      <p:pic>
        <p:nvPicPr>
          <p:cNvPr id="5" name="Picture 4" descr="Labor and Sex Trafficking Among Homeless Youth.pdf"/>
          <p:cNvPicPr>
            <a:picLocks noChangeAspect="1"/>
          </p:cNvPicPr>
          <p:nvPr/>
        </p:nvPicPr>
        <p:blipFill rotWithShape="1">
          <a:blip r:embed="rId3">
            <a:extLst>
              <a:ext uri="{28A0092B-C50C-407E-A947-70E740481C1C}">
                <a14:useLocalDpi xmlns:a14="http://schemas.microsoft.com/office/drawing/2010/main" val="0"/>
              </a:ext>
            </a:extLst>
          </a:blip>
          <a:srcRect l="49320" t="15810" r="15611" b="68380"/>
          <a:stretch/>
        </p:blipFill>
        <p:spPr>
          <a:xfrm>
            <a:off x="5438088" y="1115248"/>
            <a:ext cx="7247829" cy="4228648"/>
          </a:xfrm>
          <a:prstGeom prst="rect">
            <a:avLst/>
          </a:prstGeom>
        </p:spPr>
      </p:pic>
      <p:sp>
        <p:nvSpPr>
          <p:cNvPr id="2" name="TextBox 1">
            <a:extLst>
              <a:ext uri="{FF2B5EF4-FFF2-40B4-BE49-F238E27FC236}">
                <a16:creationId xmlns:a16="http://schemas.microsoft.com/office/drawing/2014/main" id="{F50A3C14-5DE5-1147-BF50-EF97159EF6B8}"/>
              </a:ext>
            </a:extLst>
          </p:cNvPr>
          <p:cNvSpPr txBox="1"/>
          <p:nvPr/>
        </p:nvSpPr>
        <p:spPr>
          <a:xfrm>
            <a:off x="457200" y="357188"/>
            <a:ext cx="5262123" cy="584775"/>
          </a:xfrm>
          <a:prstGeom prst="rect">
            <a:avLst/>
          </a:prstGeom>
          <a:noFill/>
        </p:spPr>
        <p:txBody>
          <a:bodyPr wrap="square" rtlCol="0">
            <a:spAutoFit/>
          </a:bodyPr>
          <a:lstStyle/>
          <a:p>
            <a:r>
              <a:rPr lang="en-US" sz="3200" b="1" dirty="0">
                <a:solidFill>
                  <a:schemeClr val="accent1"/>
                </a:solidFill>
              </a:rPr>
              <a:t>ECONOMIC FACTORS</a:t>
            </a:r>
          </a:p>
        </p:txBody>
      </p:sp>
    </p:spTree>
    <p:extLst>
      <p:ext uri="{BB962C8B-B14F-4D97-AF65-F5344CB8AC3E}">
        <p14:creationId xmlns:p14="http://schemas.microsoft.com/office/powerpoint/2010/main" val="141092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A09733BA-83E1-4C48-B6C9-B6277DEC61E3}"/>
              </a:ext>
            </a:extLst>
          </p:cNvPr>
          <p:cNvSpPr/>
          <p:nvPr/>
        </p:nvSpPr>
        <p:spPr>
          <a:xfrm>
            <a:off x="1571625" y="1000125"/>
            <a:ext cx="8915401" cy="4257675"/>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rPr>
              <a:t>“Like there was a time where the bottom of my sole was like there was no shoe. And my mom was like, you know how moms are, you can only get some new shoes at Christmastime or the beginning of the school year. I decided Christmastime. It snowed, I wore them out, so that’s my fault. He’s like, ‘Yeah, I’ll help you out. You do what I say, and I’ll get you three pairs of shoes.’ And I’m like, “Three?!”… So I had sex with him.”</a:t>
            </a:r>
          </a:p>
        </p:txBody>
      </p:sp>
    </p:spTree>
    <p:extLst>
      <p:ext uri="{BB962C8B-B14F-4D97-AF65-F5344CB8AC3E}">
        <p14:creationId xmlns:p14="http://schemas.microsoft.com/office/powerpoint/2010/main" val="35453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6EBCBA38-A0B1-B348-BAD1-7F5A65B92BAD}"/>
              </a:ext>
            </a:extLst>
          </p:cNvPr>
          <p:cNvSpPr/>
          <p:nvPr/>
        </p:nvSpPr>
        <p:spPr>
          <a:xfrm>
            <a:off x="1643063" y="1243013"/>
            <a:ext cx="8415337" cy="3643312"/>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rPr>
              <a:t>“ Well, it was when I was in New York. I had sex for money, but it was just something so I could get my daughter some formula because she was a newborn, and I needed formula for her.…</a:t>
            </a:r>
          </a:p>
          <a:p>
            <a:r>
              <a:rPr lang="en-US" sz="2800" dirty="0">
                <a:solidFill>
                  <a:schemeClr val="bg1"/>
                </a:solidFill>
              </a:rPr>
              <a:t>I wasn’t doing it just to get my hair done and my nails done. It was just to make sure my child had something to eat.”</a:t>
            </a:r>
          </a:p>
        </p:txBody>
      </p:sp>
    </p:spTree>
    <p:extLst>
      <p:ext uri="{BB962C8B-B14F-4D97-AF65-F5344CB8AC3E}">
        <p14:creationId xmlns:p14="http://schemas.microsoft.com/office/powerpoint/2010/main" val="368617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dirty="0">
                <a:solidFill>
                  <a:srgbClr val="4F91A1"/>
                </a:solidFill>
              </a:rPr>
              <a:t>age of entry: </a:t>
            </a:r>
            <a:r>
              <a:rPr lang="en-US" dirty="0">
                <a:solidFill>
                  <a:srgbClr val="D15A3E"/>
                </a:solidFill>
              </a:rPr>
              <a:t>16-18</a:t>
            </a:r>
            <a:br>
              <a:rPr lang="en-US" dirty="0"/>
            </a:br>
            <a:r>
              <a:rPr lang="en-US" dirty="0"/>
              <a:t>				aging out</a:t>
            </a:r>
            <a:br>
              <a:rPr lang="en-US" dirty="0"/>
            </a:br>
            <a:r>
              <a:rPr lang="en-US" dirty="0"/>
              <a:t>				coming out</a:t>
            </a:r>
          </a:p>
        </p:txBody>
      </p:sp>
    </p:spTree>
    <p:extLst>
      <p:ext uri="{BB962C8B-B14F-4D97-AF65-F5344CB8AC3E}">
        <p14:creationId xmlns:p14="http://schemas.microsoft.com/office/powerpoint/2010/main" val="419562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r and Sex Trafficking Among Homeless Youth 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5308783" cy="6858000"/>
          </a:xfrm>
          <a:prstGeom prst="rect">
            <a:avLst/>
          </a:prstGeom>
        </p:spPr>
      </p:pic>
    </p:spTree>
    <p:extLst>
      <p:ext uri="{BB962C8B-B14F-4D97-AF65-F5344CB8AC3E}">
        <p14:creationId xmlns:p14="http://schemas.microsoft.com/office/powerpoint/2010/main" val="329321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0"/>
            <a:ext cx="6837680" cy="6858000"/>
          </a:xfrm>
          <a:prstGeom prst="rect">
            <a:avLst/>
          </a:prstGeom>
        </p:spPr>
      </p:pic>
      <p:sp>
        <p:nvSpPr>
          <p:cNvPr id="3" name="TextBox 2"/>
          <p:cNvSpPr txBox="1"/>
          <p:nvPr/>
        </p:nvSpPr>
        <p:spPr>
          <a:xfrm>
            <a:off x="2957983" y="201364"/>
            <a:ext cx="3450133" cy="461665"/>
          </a:xfrm>
          <a:prstGeom prst="rect">
            <a:avLst/>
          </a:prstGeom>
          <a:noFill/>
        </p:spPr>
        <p:txBody>
          <a:bodyPr wrap="none" rtlCol="0">
            <a:spAutoFit/>
          </a:bodyPr>
          <a:lstStyle/>
          <a:p>
            <a:r>
              <a:rPr lang="en-US" sz="2400" b="1" dirty="0">
                <a:solidFill>
                  <a:schemeClr val="bg1"/>
                </a:solidFill>
              </a:rPr>
              <a:t>LABOR TRAFFICKING</a:t>
            </a:r>
          </a:p>
        </p:txBody>
      </p:sp>
    </p:spTree>
    <p:extLst>
      <p:ext uri="{BB962C8B-B14F-4D97-AF65-F5344CB8AC3E}">
        <p14:creationId xmlns:p14="http://schemas.microsoft.com/office/powerpoint/2010/main" val="5969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8601" y="962724"/>
            <a:ext cx="6597385" cy="4900914"/>
          </a:xfrm>
          <a:prstGeom prst="rect">
            <a:avLst/>
          </a:prstGeom>
        </p:spPr>
      </p:pic>
    </p:spTree>
    <p:extLst>
      <p:ext uri="{BB962C8B-B14F-4D97-AF65-F5344CB8AC3E}">
        <p14:creationId xmlns:p14="http://schemas.microsoft.com/office/powerpoint/2010/main" val="365746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D2D0-A0ED-8C45-B342-61CCE5BA91D0}"/>
              </a:ext>
            </a:extLst>
          </p:cNvPr>
          <p:cNvSpPr>
            <a:spLocks noGrp="1"/>
          </p:cNvSpPr>
          <p:nvPr>
            <p:ph type="title"/>
          </p:nvPr>
        </p:nvSpPr>
        <p:spPr/>
        <p:txBody>
          <a:bodyPr>
            <a:normAutofit/>
          </a:bodyPr>
          <a:lstStyle/>
          <a:p>
            <a:r>
              <a:rPr lang="en-US" dirty="0"/>
              <a:t>FAST MONEY, FALSE PROMISES </a:t>
            </a:r>
            <a:br>
              <a:rPr lang="en-US" sz="2400" dirty="0"/>
            </a:br>
            <a:endParaRPr lang="en-US" dirty="0"/>
          </a:p>
        </p:txBody>
      </p:sp>
      <p:sp>
        <p:nvSpPr>
          <p:cNvPr id="5" name="Content Placeholder 3">
            <a:extLst>
              <a:ext uri="{FF2B5EF4-FFF2-40B4-BE49-F238E27FC236}">
                <a16:creationId xmlns:a16="http://schemas.microsoft.com/office/drawing/2014/main" id="{DF04E5B4-C034-984A-8567-7AB371D8906D}"/>
              </a:ext>
            </a:extLst>
          </p:cNvPr>
          <p:cNvSpPr txBox="1">
            <a:spLocks/>
          </p:cNvSpPr>
          <p:nvPr/>
        </p:nvSpPr>
        <p:spPr>
          <a:xfrm>
            <a:off x="1314453" y="1557332"/>
            <a:ext cx="5193044" cy="4746503"/>
          </a:xfrm>
          <a:prstGeom prst="rect">
            <a:avLst/>
          </a:prstGeom>
        </p:spPr>
        <p:txBody>
          <a:bodyPr>
            <a:normAutofit fontScale="92500" lnSpcReduction="10000"/>
          </a:bodyPr>
          <a:lst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0" indent="0">
              <a:buNone/>
            </a:pPr>
            <a:r>
              <a:rPr lang="en-US" sz="3200" dirty="0">
                <a:solidFill>
                  <a:srgbClr val="4F91A1"/>
                </a:solidFill>
              </a:rPr>
              <a:t>Recruiters target</a:t>
            </a:r>
          </a:p>
          <a:p>
            <a:pPr marL="571500" indent="-571500">
              <a:buFont typeface="Arial" pitchFamily="34" charset="0"/>
              <a:buChar char="•"/>
            </a:pPr>
            <a:r>
              <a:rPr lang="en-US" sz="3200" dirty="0">
                <a:solidFill>
                  <a:srgbClr val="4F91A1"/>
                </a:solidFill>
              </a:rPr>
              <a:t>online</a:t>
            </a:r>
          </a:p>
          <a:p>
            <a:pPr marL="571500" indent="-571500">
              <a:buFont typeface="Arial" pitchFamily="34" charset="0"/>
              <a:buChar char="•"/>
            </a:pPr>
            <a:r>
              <a:rPr lang="en-US" sz="3200" dirty="0">
                <a:solidFill>
                  <a:srgbClr val="4F91A1"/>
                </a:solidFill>
              </a:rPr>
              <a:t>on social media</a:t>
            </a:r>
          </a:p>
          <a:p>
            <a:pPr marL="571500" indent="-571500">
              <a:buFont typeface="Arial" pitchFamily="34" charset="0"/>
              <a:buChar char="•"/>
            </a:pPr>
            <a:r>
              <a:rPr lang="en-US" sz="3200" dirty="0">
                <a:solidFill>
                  <a:srgbClr val="4F91A1"/>
                </a:solidFill>
              </a:rPr>
              <a:t>on the street</a:t>
            </a:r>
          </a:p>
          <a:p>
            <a:pPr marL="571500" indent="-571500">
              <a:buFont typeface="Arial" pitchFamily="34" charset="0"/>
              <a:buChar char="•"/>
            </a:pPr>
            <a:r>
              <a:rPr lang="en-US" sz="3200" dirty="0">
                <a:solidFill>
                  <a:srgbClr val="4F91A1"/>
                </a:solidFill>
              </a:rPr>
              <a:t>at bus stations</a:t>
            </a:r>
          </a:p>
          <a:p>
            <a:pPr marL="571500" indent="-571500">
              <a:buFont typeface="Arial" pitchFamily="34" charset="0"/>
              <a:buChar char="•"/>
            </a:pPr>
            <a:r>
              <a:rPr lang="en-US" sz="3200" dirty="0">
                <a:solidFill>
                  <a:srgbClr val="4F91A1"/>
                </a:solidFill>
              </a:rPr>
              <a:t>outside homeless shelters</a:t>
            </a:r>
          </a:p>
          <a:p>
            <a:pPr marL="571500" indent="-571500">
              <a:buFont typeface="Arial" pitchFamily="34" charset="0"/>
              <a:buChar char="•"/>
            </a:pPr>
            <a:r>
              <a:rPr lang="en-US" sz="3200" dirty="0">
                <a:solidFill>
                  <a:srgbClr val="4F91A1"/>
                </a:solidFill>
              </a:rPr>
              <a:t>at government assistance offices</a:t>
            </a:r>
          </a:p>
        </p:txBody>
      </p:sp>
      <p:pic>
        <p:nvPicPr>
          <p:cNvPr id="6" name="Picture 5">
            <a:extLst>
              <a:ext uri="{FF2B5EF4-FFF2-40B4-BE49-F238E27FC236}">
                <a16:creationId xmlns:a16="http://schemas.microsoft.com/office/drawing/2014/main" id="{3B07A38F-FAB9-734E-B2F7-B39543BE9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497" y="2108890"/>
            <a:ext cx="3571875" cy="2981325"/>
          </a:xfrm>
          <a:prstGeom prst="rect">
            <a:avLst/>
          </a:prstGeom>
          <a:ln>
            <a:noFill/>
          </a:ln>
          <a:effectLst>
            <a:softEdge rad="112500"/>
          </a:effectLst>
        </p:spPr>
      </p:pic>
    </p:spTree>
    <p:extLst>
      <p:ext uri="{BB962C8B-B14F-4D97-AF65-F5344CB8AC3E}">
        <p14:creationId xmlns:p14="http://schemas.microsoft.com/office/powerpoint/2010/main" val="126084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36" y="944589"/>
            <a:ext cx="5131630" cy="592948"/>
          </a:xfrm>
        </p:spPr>
        <p:txBody>
          <a:bodyPr>
            <a:noAutofit/>
          </a:bodyPr>
          <a:lstStyle/>
          <a:p>
            <a:r>
              <a:rPr lang="en-US" sz="4000" dirty="0"/>
              <a:t>forced illicit activity</a:t>
            </a:r>
          </a:p>
        </p:txBody>
      </p:sp>
      <p:sp>
        <p:nvSpPr>
          <p:cNvPr id="4" name="TextBox 3"/>
          <p:cNvSpPr txBox="1"/>
          <p:nvPr/>
        </p:nvSpPr>
        <p:spPr>
          <a:xfrm>
            <a:off x="2128839" y="2071692"/>
            <a:ext cx="7486650" cy="2769989"/>
          </a:xfrm>
          <a:prstGeom prst="rect">
            <a:avLst/>
          </a:prstGeom>
          <a:solidFill>
            <a:srgbClr val="587577"/>
          </a:solidFill>
        </p:spPr>
        <p:txBody>
          <a:bodyPr wrap="square" rtlCol="0">
            <a:spAutoFit/>
          </a:bodyPr>
          <a:lstStyle/>
          <a:p>
            <a:r>
              <a:rPr lang="en-US" sz="6600" b="1" dirty="0">
                <a:solidFill>
                  <a:srgbClr val="FFFFFF"/>
                </a:solidFill>
              </a:rPr>
              <a:t>81% </a:t>
            </a:r>
          </a:p>
          <a:p>
            <a:r>
              <a:rPr lang="en-US" sz="3600" dirty="0">
                <a:solidFill>
                  <a:srgbClr val="FFFFFF"/>
                </a:solidFill>
              </a:rPr>
              <a:t>of all labor trafficking victims had been forced to work in the drug trade</a:t>
            </a:r>
          </a:p>
        </p:txBody>
      </p:sp>
    </p:spTree>
    <p:extLst>
      <p:ext uri="{BB962C8B-B14F-4D97-AF65-F5344CB8AC3E}">
        <p14:creationId xmlns:p14="http://schemas.microsoft.com/office/powerpoint/2010/main" val="104650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3452" y="1495185"/>
            <a:ext cx="9601200" cy="1142385"/>
          </a:xfrm>
        </p:spPr>
        <p:txBody>
          <a:bodyPr/>
          <a:lstStyle/>
          <a:p>
            <a:pPr algn="ctr"/>
            <a:r>
              <a:rPr lang="en-US" dirty="0"/>
              <a:t>labor trafficking vs. labor exploitation </a:t>
            </a:r>
          </a:p>
        </p:txBody>
      </p:sp>
      <p:sp>
        <p:nvSpPr>
          <p:cNvPr id="7" name="Title 3"/>
          <p:cNvSpPr txBox="1">
            <a:spLocks/>
          </p:cNvSpPr>
          <p:nvPr/>
        </p:nvSpPr>
        <p:spPr>
          <a:xfrm>
            <a:off x="1354879" y="2654406"/>
            <a:ext cx="9601200" cy="11423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sz="7200" dirty="0">
                <a:solidFill>
                  <a:srgbClr val="4F91A1"/>
                </a:solidFill>
              </a:rPr>
              <a:t>force, fraud, coercion</a:t>
            </a:r>
          </a:p>
        </p:txBody>
      </p:sp>
    </p:spTree>
    <p:extLst>
      <p:ext uri="{BB962C8B-B14F-4D97-AF65-F5344CB8AC3E}">
        <p14:creationId xmlns:p14="http://schemas.microsoft.com/office/powerpoint/2010/main" val="204271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130300" y="1090612"/>
            <a:ext cx="9931400" cy="4635500"/>
          </a:xfrm>
          <a:prstGeom prst="rect">
            <a:avLst/>
          </a:prstGeom>
        </p:spPr>
      </p:pic>
    </p:spTree>
    <p:extLst>
      <p:ext uri="{BB962C8B-B14F-4D97-AF65-F5344CB8AC3E}">
        <p14:creationId xmlns:p14="http://schemas.microsoft.com/office/powerpoint/2010/main" val="29047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EBEF9-7669-5142-BC32-230F8D7DDC14}"/>
              </a:ext>
            </a:extLst>
          </p:cNvPr>
          <p:cNvSpPr>
            <a:spLocks noGrp="1"/>
          </p:cNvSpPr>
          <p:nvPr>
            <p:ph type="title"/>
          </p:nvPr>
        </p:nvSpPr>
        <p:spPr/>
        <p:txBody>
          <a:bodyPr>
            <a:normAutofit/>
          </a:bodyPr>
          <a:lstStyle/>
          <a:p>
            <a:r>
              <a:rPr lang="en-US" sz="4000" dirty="0"/>
              <a:t>But…</a:t>
            </a:r>
          </a:p>
        </p:txBody>
      </p:sp>
      <p:sp>
        <p:nvSpPr>
          <p:cNvPr id="5" name="Content Placeholder 4">
            <a:extLst>
              <a:ext uri="{FF2B5EF4-FFF2-40B4-BE49-F238E27FC236}">
                <a16:creationId xmlns:a16="http://schemas.microsoft.com/office/drawing/2014/main" id="{16AC263F-8DD6-AE4E-9558-A9CF470B0DDC}"/>
              </a:ext>
            </a:extLst>
          </p:cNvPr>
          <p:cNvSpPr>
            <a:spLocks noGrp="1"/>
          </p:cNvSpPr>
          <p:nvPr>
            <p:ph sz="half" idx="1"/>
          </p:nvPr>
        </p:nvSpPr>
        <p:spPr/>
        <p:txBody>
          <a:bodyPr>
            <a:noAutofit/>
          </a:bodyPr>
          <a:lstStyle/>
          <a:p>
            <a:pPr marL="0" indent="0">
              <a:buNone/>
            </a:pPr>
            <a:r>
              <a:rPr lang="en-US" sz="4000" dirty="0">
                <a:solidFill>
                  <a:srgbClr val="4F91A1"/>
                </a:solidFill>
              </a:rPr>
              <a:t>Runaway and homeless youth rarely disclose trafficking situations</a:t>
            </a:r>
            <a:endParaRPr lang="en-US" sz="4000" dirty="0">
              <a:solidFill>
                <a:schemeClr val="accent1"/>
              </a:solidFill>
            </a:endParaRPr>
          </a:p>
        </p:txBody>
      </p:sp>
      <p:sp>
        <p:nvSpPr>
          <p:cNvPr id="6" name="Content Placeholder 5">
            <a:extLst>
              <a:ext uri="{FF2B5EF4-FFF2-40B4-BE49-F238E27FC236}">
                <a16:creationId xmlns:a16="http://schemas.microsoft.com/office/drawing/2014/main" id="{7D31EF1A-DEB8-3542-83AA-1EF038DD50D6}"/>
              </a:ext>
            </a:extLst>
          </p:cNvPr>
          <p:cNvSpPr>
            <a:spLocks noGrp="1"/>
          </p:cNvSpPr>
          <p:nvPr>
            <p:ph sz="half" idx="2"/>
          </p:nvPr>
        </p:nvSpPr>
        <p:spPr/>
        <p:txBody>
          <a:bodyPr>
            <a:normAutofit fontScale="92500"/>
          </a:bodyPr>
          <a:lstStyle/>
          <a:p>
            <a:pPr marL="0" indent="0">
              <a:buNone/>
            </a:pPr>
            <a:endParaRPr lang="en-US" sz="4000" dirty="0">
              <a:solidFill>
                <a:schemeClr val="accent1"/>
              </a:solidFill>
            </a:endParaRPr>
          </a:p>
          <a:p>
            <a:pPr marL="0" indent="0">
              <a:buNone/>
            </a:pPr>
            <a:r>
              <a:rPr lang="en-US" sz="4000" b="1" dirty="0">
                <a:solidFill>
                  <a:schemeClr val="accent1"/>
                </a:solidFill>
              </a:rPr>
              <a:t>Why?</a:t>
            </a:r>
          </a:p>
          <a:p>
            <a:r>
              <a:rPr lang="en-US" sz="2800" dirty="0">
                <a:solidFill>
                  <a:srgbClr val="4F91A1"/>
                </a:solidFill>
              </a:rPr>
              <a:t>invincibility </a:t>
            </a:r>
          </a:p>
          <a:p>
            <a:r>
              <a:rPr lang="en-US" sz="2800" dirty="0">
                <a:solidFill>
                  <a:srgbClr val="4F91A1"/>
                </a:solidFill>
              </a:rPr>
              <a:t>pride</a:t>
            </a:r>
          </a:p>
          <a:p>
            <a:r>
              <a:rPr lang="en-US" sz="2800" dirty="0">
                <a:solidFill>
                  <a:srgbClr val="4F91A1"/>
                </a:solidFill>
              </a:rPr>
              <a:t>personal responsibility</a:t>
            </a:r>
          </a:p>
          <a:p>
            <a:r>
              <a:rPr lang="en-US" sz="2800" dirty="0">
                <a:solidFill>
                  <a:srgbClr val="4F91A1"/>
                </a:solidFill>
              </a:rPr>
              <a:t>lack (of knowledge) of rights</a:t>
            </a:r>
          </a:p>
        </p:txBody>
      </p:sp>
    </p:spTree>
    <p:extLst>
      <p:ext uri="{BB962C8B-B14F-4D97-AF65-F5344CB8AC3E}">
        <p14:creationId xmlns:p14="http://schemas.microsoft.com/office/powerpoint/2010/main" val="42945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42E5D9-ECC5-E54F-925D-AEC5F7569DD8}"/>
              </a:ext>
            </a:extLst>
          </p:cNvPr>
          <p:cNvSpPr>
            <a:spLocks noGrp="1"/>
          </p:cNvSpPr>
          <p:nvPr>
            <p:ph type="title"/>
          </p:nvPr>
        </p:nvSpPr>
        <p:spPr>
          <a:xfrm>
            <a:off x="1295400" y="503852"/>
            <a:ext cx="9601200" cy="5153997"/>
          </a:xfrm>
        </p:spPr>
        <p:txBody>
          <a:bodyPr>
            <a:normAutofit/>
          </a:bodyPr>
          <a:lstStyle/>
          <a:p>
            <a:r>
              <a:rPr lang="en-US" sz="5400" dirty="0">
                <a:solidFill>
                  <a:srgbClr val="4F91A1"/>
                </a:solidFill>
              </a:rPr>
              <a:t>confidentiality</a:t>
            </a:r>
            <a:br>
              <a:rPr lang="en-US" sz="5400" dirty="0"/>
            </a:br>
            <a:r>
              <a:rPr lang="en-US" sz="5400" dirty="0"/>
              <a:t>        			and </a:t>
            </a:r>
            <a:br>
              <a:rPr lang="en-US" sz="5400" dirty="0"/>
            </a:br>
            <a:r>
              <a:rPr lang="en-US" sz="5400" dirty="0"/>
              <a:t>            	 		</a:t>
            </a:r>
            <a:r>
              <a:rPr lang="en-US" sz="5400" dirty="0">
                <a:solidFill>
                  <a:srgbClr val="4F91A1"/>
                </a:solidFill>
              </a:rPr>
              <a:t>lack of </a:t>
            </a:r>
            <a:br>
              <a:rPr lang="en-US" sz="5400" dirty="0">
                <a:solidFill>
                  <a:srgbClr val="4F91A1"/>
                </a:solidFill>
              </a:rPr>
            </a:br>
            <a:r>
              <a:rPr lang="en-US" sz="5400" dirty="0">
                <a:solidFill>
                  <a:srgbClr val="4F91A1"/>
                </a:solidFill>
              </a:rPr>
              <a:t>             			negative </a:t>
            </a:r>
            <a:br>
              <a:rPr lang="en-US" sz="5400" dirty="0">
                <a:solidFill>
                  <a:srgbClr val="4F91A1"/>
                </a:solidFill>
              </a:rPr>
            </a:br>
            <a:r>
              <a:rPr lang="en-US" sz="5400" dirty="0">
                <a:solidFill>
                  <a:srgbClr val="4F91A1"/>
                </a:solidFill>
              </a:rPr>
              <a:t>            			consequences</a:t>
            </a:r>
          </a:p>
        </p:txBody>
      </p:sp>
    </p:spTree>
    <p:extLst>
      <p:ext uri="{BB962C8B-B14F-4D97-AF65-F5344CB8AC3E}">
        <p14:creationId xmlns:p14="http://schemas.microsoft.com/office/powerpoint/2010/main" val="26985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F6F9-76D0-8046-8231-0491BCD98C8B}"/>
              </a:ext>
            </a:extLst>
          </p:cNvPr>
          <p:cNvSpPr>
            <a:spLocks noGrp="1"/>
          </p:cNvSpPr>
          <p:nvPr>
            <p:ph type="title"/>
          </p:nvPr>
        </p:nvSpPr>
        <p:spPr>
          <a:xfrm>
            <a:off x="3209925" y="2500313"/>
            <a:ext cx="9601200" cy="1003300"/>
          </a:xfrm>
        </p:spPr>
        <p:txBody>
          <a:bodyPr>
            <a:normAutofit/>
          </a:bodyPr>
          <a:lstStyle/>
          <a:p>
            <a:pPr algn="ctr"/>
            <a:r>
              <a:rPr lang="en-US" sz="6000" dirty="0"/>
              <a:t>Define </a:t>
            </a:r>
            <a:r>
              <a:rPr lang="en-US" sz="6000" dirty="0">
                <a:solidFill>
                  <a:srgbClr val="4F91A1"/>
                </a:solidFill>
              </a:rPr>
              <a:t>“work”</a:t>
            </a:r>
          </a:p>
        </p:txBody>
      </p:sp>
    </p:spTree>
    <p:extLst>
      <p:ext uri="{BB962C8B-B14F-4D97-AF65-F5344CB8AC3E}">
        <p14:creationId xmlns:p14="http://schemas.microsoft.com/office/powerpoint/2010/main" val="18524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A157-6283-AE49-BECF-2E976C24A55C}"/>
              </a:ext>
            </a:extLst>
          </p:cNvPr>
          <p:cNvSpPr>
            <a:spLocks noGrp="1"/>
          </p:cNvSpPr>
          <p:nvPr>
            <p:ph type="title"/>
          </p:nvPr>
        </p:nvSpPr>
        <p:spPr/>
        <p:txBody>
          <a:bodyPr/>
          <a:lstStyle/>
          <a:p>
            <a:r>
              <a:rPr lang="en-US" dirty="0"/>
              <a:t>what are trafficked youth seeking?</a:t>
            </a:r>
          </a:p>
        </p:txBody>
      </p:sp>
      <p:sp>
        <p:nvSpPr>
          <p:cNvPr id="4" name="Content Placeholder 3">
            <a:extLst>
              <a:ext uri="{FF2B5EF4-FFF2-40B4-BE49-F238E27FC236}">
                <a16:creationId xmlns:a16="http://schemas.microsoft.com/office/drawing/2014/main" id="{9EDB621C-AABE-2341-858A-EFA20BCE1844}"/>
              </a:ext>
            </a:extLst>
          </p:cNvPr>
          <p:cNvSpPr>
            <a:spLocks noGrp="1"/>
          </p:cNvSpPr>
          <p:nvPr>
            <p:ph idx="1"/>
          </p:nvPr>
        </p:nvSpPr>
        <p:spPr>
          <a:xfrm>
            <a:off x="1295400" y="1905000"/>
            <a:ext cx="3530019" cy="3809999"/>
          </a:xfrm>
        </p:spPr>
        <p:txBody>
          <a:bodyPr>
            <a:normAutofit/>
          </a:bodyPr>
          <a:lstStyle/>
          <a:p>
            <a:r>
              <a:rPr lang="en-US" sz="2400" dirty="0">
                <a:solidFill>
                  <a:srgbClr val="4F91A1"/>
                </a:solidFill>
              </a:rPr>
              <a:t>shelter</a:t>
            </a:r>
          </a:p>
          <a:p>
            <a:r>
              <a:rPr lang="en-US" sz="2400" dirty="0">
                <a:solidFill>
                  <a:srgbClr val="4F91A1"/>
                </a:solidFill>
              </a:rPr>
              <a:t>safety/protection</a:t>
            </a:r>
          </a:p>
          <a:p>
            <a:r>
              <a:rPr lang="en-US" sz="2400" dirty="0">
                <a:solidFill>
                  <a:srgbClr val="4F91A1"/>
                </a:solidFill>
              </a:rPr>
              <a:t>a new start</a:t>
            </a:r>
          </a:p>
          <a:p>
            <a:r>
              <a:rPr lang="en-US" sz="2400" dirty="0">
                <a:solidFill>
                  <a:srgbClr val="4F91A1"/>
                </a:solidFill>
              </a:rPr>
              <a:t>mentoring</a:t>
            </a:r>
          </a:p>
          <a:p>
            <a:r>
              <a:rPr lang="en-US" sz="2400" dirty="0">
                <a:solidFill>
                  <a:srgbClr val="4F91A1"/>
                </a:solidFill>
              </a:rPr>
              <a:t>a support system</a:t>
            </a:r>
          </a:p>
          <a:p>
            <a:r>
              <a:rPr lang="en-US" sz="2400" dirty="0">
                <a:solidFill>
                  <a:srgbClr val="4F91A1"/>
                </a:solidFill>
              </a:rPr>
              <a:t>a living wage</a:t>
            </a:r>
          </a:p>
          <a:p>
            <a:r>
              <a:rPr lang="en-US" sz="2400" dirty="0">
                <a:solidFill>
                  <a:srgbClr val="4F91A1"/>
                </a:solidFill>
              </a:rPr>
              <a:t>rights/dignity</a:t>
            </a:r>
          </a:p>
        </p:txBody>
      </p:sp>
      <p:sp>
        <p:nvSpPr>
          <p:cNvPr id="3" name="TextBox 2">
            <a:extLst>
              <a:ext uri="{FF2B5EF4-FFF2-40B4-BE49-F238E27FC236}">
                <a16:creationId xmlns:a16="http://schemas.microsoft.com/office/drawing/2014/main" id="{81A46882-3B42-8549-825B-77DD8EC0E8EF}"/>
              </a:ext>
            </a:extLst>
          </p:cNvPr>
          <p:cNvSpPr txBox="1"/>
          <p:nvPr/>
        </p:nvSpPr>
        <p:spPr>
          <a:xfrm>
            <a:off x="1843088" y="2443163"/>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BD0BA06E-7A3A-384E-8465-FE80AB386D89}"/>
              </a:ext>
            </a:extLst>
          </p:cNvPr>
          <p:cNvPicPr>
            <a:picLocks noChangeAspect="1"/>
          </p:cNvPicPr>
          <p:nvPr/>
        </p:nvPicPr>
        <p:blipFill>
          <a:blip r:embed="rId2"/>
          <a:stretch>
            <a:fillRect/>
          </a:stretch>
        </p:blipFill>
        <p:spPr>
          <a:xfrm>
            <a:off x="4371976" y="2017364"/>
            <a:ext cx="6373812" cy="3585269"/>
          </a:xfrm>
          <a:prstGeom prst="rect">
            <a:avLst/>
          </a:prstGeom>
        </p:spPr>
      </p:pic>
    </p:spTree>
    <p:extLst>
      <p:ext uri="{BB962C8B-B14F-4D97-AF65-F5344CB8AC3E}">
        <p14:creationId xmlns:p14="http://schemas.microsoft.com/office/powerpoint/2010/main" val="205893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2900" y="0"/>
            <a:ext cx="8957180" cy="6858000"/>
          </a:xfrm>
          <a:prstGeom prst="rect">
            <a:avLst/>
          </a:prstGeom>
        </p:spPr>
      </p:pic>
    </p:spTree>
    <p:extLst>
      <p:ext uri="{BB962C8B-B14F-4D97-AF65-F5344CB8AC3E}">
        <p14:creationId xmlns:p14="http://schemas.microsoft.com/office/powerpoint/2010/main" val="256011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872" y="2881056"/>
            <a:ext cx="9604310" cy="1218873"/>
          </a:xfrm>
        </p:spPr>
        <p:txBody>
          <a:bodyPr>
            <a:normAutofit/>
          </a:bodyPr>
          <a:lstStyle/>
          <a:p>
            <a:r>
              <a:rPr lang="en-US" sz="7200" dirty="0">
                <a:solidFill>
                  <a:srgbClr val="4F91A1"/>
                </a:solidFill>
              </a:rPr>
              <a:t>so what can we do?</a:t>
            </a:r>
          </a:p>
        </p:txBody>
      </p:sp>
    </p:spTree>
    <p:extLst>
      <p:ext uri="{BB962C8B-B14F-4D97-AF65-F5344CB8AC3E}">
        <p14:creationId xmlns:p14="http://schemas.microsoft.com/office/powerpoint/2010/main" val="37603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102" r="33482" b="16883"/>
          <a:stretch/>
        </p:blipFill>
        <p:spPr>
          <a:xfrm>
            <a:off x="0" y="170603"/>
            <a:ext cx="7557569" cy="5529553"/>
          </a:xfrm>
          <a:prstGeom prst="rect">
            <a:avLst/>
          </a:prstGeom>
        </p:spPr>
      </p:pic>
      <p:sp>
        <p:nvSpPr>
          <p:cNvPr id="3" name="TextBox 2"/>
          <p:cNvSpPr txBox="1"/>
          <p:nvPr/>
        </p:nvSpPr>
        <p:spPr>
          <a:xfrm>
            <a:off x="7789871" y="1796789"/>
            <a:ext cx="3515508" cy="3477875"/>
          </a:xfrm>
          <a:prstGeom prst="rect">
            <a:avLst/>
          </a:prstGeom>
          <a:noFill/>
        </p:spPr>
        <p:txBody>
          <a:bodyPr wrap="square" rtlCol="0">
            <a:spAutoFit/>
          </a:bodyPr>
          <a:lstStyle/>
          <a:p>
            <a:r>
              <a:rPr lang="en-US" sz="2000" dirty="0"/>
              <a:t>we asked participants for recommendations they would give to organizations and communities that wanted to improve their identification of and response to people who had similar experiences to those they described – essentially, we asked them </a:t>
            </a:r>
            <a:r>
              <a:rPr lang="en-US" sz="2000" b="1" dirty="0">
                <a:solidFill>
                  <a:srgbClr val="4F91A1"/>
                </a:solidFill>
              </a:rPr>
              <a:t>HOW CAN WE MAKE ESCAPE POSSIBLE</a:t>
            </a:r>
            <a:r>
              <a:rPr lang="en-US" sz="2000" dirty="0"/>
              <a:t>? </a:t>
            </a:r>
          </a:p>
        </p:txBody>
      </p:sp>
    </p:spTree>
    <p:extLst>
      <p:ext uri="{BB962C8B-B14F-4D97-AF65-F5344CB8AC3E}">
        <p14:creationId xmlns:p14="http://schemas.microsoft.com/office/powerpoint/2010/main" val="200512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20102" r="-51" b="16883"/>
          <a:stretch/>
        </p:blipFill>
        <p:spPr>
          <a:xfrm>
            <a:off x="0" y="170603"/>
            <a:ext cx="11367327" cy="5529553"/>
          </a:xfrm>
          <a:prstGeom prst="rect">
            <a:avLst/>
          </a:prstGeom>
        </p:spPr>
      </p:pic>
    </p:spTree>
    <p:extLst>
      <p:ext uri="{BB962C8B-B14F-4D97-AF65-F5344CB8AC3E}">
        <p14:creationId xmlns:p14="http://schemas.microsoft.com/office/powerpoint/2010/main" val="273207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4F91A1"/>
                </a:solidFill>
              </a:rPr>
              <a:t>     prevention</a:t>
            </a:r>
          </a:p>
        </p:txBody>
      </p:sp>
      <p:sp>
        <p:nvSpPr>
          <p:cNvPr id="3" name="TextBox 2"/>
          <p:cNvSpPr txBox="1"/>
          <p:nvPr/>
        </p:nvSpPr>
        <p:spPr>
          <a:xfrm>
            <a:off x="2400457" y="2137559"/>
            <a:ext cx="7483496" cy="2862322"/>
          </a:xfrm>
          <a:prstGeom prst="rect">
            <a:avLst/>
          </a:prstGeom>
          <a:noFill/>
        </p:spPr>
        <p:txBody>
          <a:bodyPr wrap="square" rtlCol="0">
            <a:spAutoFit/>
          </a:bodyPr>
          <a:lstStyle/>
          <a:p>
            <a:r>
              <a:rPr lang="en-US" sz="3600" dirty="0"/>
              <a:t>training is key:</a:t>
            </a:r>
          </a:p>
          <a:p>
            <a:pPr marL="742950" lvl="1" indent="-285750">
              <a:buFont typeface="Wingdings" charset="2"/>
              <a:buChar char="§"/>
            </a:pPr>
            <a:r>
              <a:rPr lang="en-US" sz="3600" dirty="0"/>
              <a:t>job search safety training</a:t>
            </a:r>
          </a:p>
          <a:p>
            <a:pPr marL="742950" lvl="1" indent="-285750">
              <a:buFont typeface="Wingdings" charset="2"/>
              <a:buChar char="§"/>
            </a:pPr>
            <a:r>
              <a:rPr lang="en-US" sz="3600" dirty="0"/>
              <a:t>job skills programs</a:t>
            </a:r>
          </a:p>
          <a:p>
            <a:pPr marL="742950" lvl="1" indent="-285750">
              <a:buFont typeface="Wingdings" charset="2"/>
              <a:buChar char="§"/>
            </a:pPr>
            <a:r>
              <a:rPr lang="en-US" sz="3600" dirty="0"/>
              <a:t>healthy sexuality/relationships</a:t>
            </a:r>
          </a:p>
          <a:p>
            <a:pPr marL="742950" lvl="1" indent="-285750">
              <a:buFont typeface="Wingdings" charset="2"/>
              <a:buChar char="§"/>
            </a:pPr>
            <a:r>
              <a:rPr lang="en-US" sz="3600" dirty="0"/>
              <a:t>financial management/housing</a:t>
            </a:r>
          </a:p>
        </p:txBody>
      </p:sp>
      <p:pic>
        <p:nvPicPr>
          <p:cNvPr id="4" name="Picture 3"/>
          <p:cNvPicPr>
            <a:picLocks noChangeAspect="1"/>
          </p:cNvPicPr>
          <p:nvPr/>
        </p:nvPicPr>
        <p:blipFill>
          <a:blip r:embed="rId2"/>
          <a:stretch>
            <a:fillRect/>
          </a:stretch>
        </p:blipFill>
        <p:spPr>
          <a:xfrm>
            <a:off x="1415237" y="923140"/>
            <a:ext cx="812800" cy="736600"/>
          </a:xfrm>
          <a:prstGeom prst="rect">
            <a:avLst/>
          </a:prstGeom>
        </p:spPr>
      </p:pic>
    </p:spTree>
    <p:extLst>
      <p:ext uri="{BB962C8B-B14F-4D97-AF65-F5344CB8AC3E}">
        <p14:creationId xmlns:p14="http://schemas.microsoft.com/office/powerpoint/2010/main" val="35798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4F91A1"/>
                </a:solidFill>
              </a:rPr>
              <a:t>     outreach</a:t>
            </a:r>
          </a:p>
        </p:txBody>
      </p:sp>
      <p:sp>
        <p:nvSpPr>
          <p:cNvPr id="3" name="TextBox 2"/>
          <p:cNvSpPr txBox="1"/>
          <p:nvPr/>
        </p:nvSpPr>
        <p:spPr>
          <a:xfrm>
            <a:off x="2431431" y="2091090"/>
            <a:ext cx="8378370" cy="2862322"/>
          </a:xfrm>
          <a:prstGeom prst="rect">
            <a:avLst/>
          </a:prstGeom>
          <a:noFill/>
        </p:spPr>
        <p:txBody>
          <a:bodyPr wrap="square" rtlCol="0">
            <a:spAutoFit/>
          </a:bodyPr>
          <a:lstStyle/>
          <a:p>
            <a:r>
              <a:rPr lang="en-US" sz="3600" dirty="0"/>
              <a:t>reach out to clients where exploiters do:</a:t>
            </a:r>
          </a:p>
          <a:p>
            <a:pPr marL="742950" lvl="1" indent="-285750">
              <a:buFont typeface="Wingdings" charset="2"/>
              <a:buChar char="§"/>
            </a:pPr>
            <a:r>
              <a:rPr lang="en-US" sz="3600" dirty="0"/>
              <a:t>social media</a:t>
            </a:r>
          </a:p>
          <a:p>
            <a:pPr marL="742950" lvl="1" indent="-285750">
              <a:buFont typeface="Wingdings" charset="2"/>
              <a:buChar char="§"/>
            </a:pPr>
            <a:r>
              <a:rPr lang="en-US" sz="3600" dirty="0"/>
              <a:t>job listing sites</a:t>
            </a:r>
          </a:p>
          <a:p>
            <a:pPr marL="742950" lvl="1" indent="-285750">
              <a:buFont typeface="Wingdings" charset="2"/>
              <a:buChar char="§"/>
            </a:pPr>
            <a:r>
              <a:rPr lang="en-US" sz="3600" dirty="0"/>
              <a:t>at bus stops/stations</a:t>
            </a:r>
          </a:p>
          <a:p>
            <a:pPr marL="742950" lvl="1" indent="-285750">
              <a:buFont typeface="Wingdings" charset="2"/>
              <a:buChar char="§"/>
            </a:pPr>
            <a:r>
              <a:rPr lang="en-US" sz="3600" dirty="0"/>
              <a:t>government assistance offices</a:t>
            </a:r>
          </a:p>
        </p:txBody>
      </p:sp>
      <p:pic>
        <p:nvPicPr>
          <p:cNvPr id="4" name="Picture 3"/>
          <p:cNvPicPr>
            <a:picLocks noChangeAspect="1"/>
          </p:cNvPicPr>
          <p:nvPr/>
        </p:nvPicPr>
        <p:blipFill>
          <a:blip r:embed="rId2"/>
          <a:stretch>
            <a:fillRect/>
          </a:stretch>
        </p:blipFill>
        <p:spPr>
          <a:xfrm>
            <a:off x="1317977" y="930263"/>
            <a:ext cx="901700" cy="660400"/>
          </a:xfrm>
          <a:prstGeom prst="rect">
            <a:avLst/>
          </a:prstGeom>
        </p:spPr>
      </p:pic>
    </p:spTree>
    <p:extLst>
      <p:ext uri="{BB962C8B-B14F-4D97-AF65-F5344CB8AC3E}">
        <p14:creationId xmlns:p14="http://schemas.microsoft.com/office/powerpoint/2010/main" val="97495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4F91A1"/>
                </a:solidFill>
              </a:rPr>
              <a:t>     inclusive identification</a:t>
            </a:r>
            <a:endParaRPr lang="en-US" sz="4800" dirty="0"/>
          </a:p>
        </p:txBody>
      </p:sp>
      <p:sp>
        <p:nvSpPr>
          <p:cNvPr id="4" name="TextBox 3"/>
          <p:cNvSpPr txBox="1"/>
          <p:nvPr/>
        </p:nvSpPr>
        <p:spPr>
          <a:xfrm>
            <a:off x="2431431" y="2091089"/>
            <a:ext cx="7805359" cy="3693319"/>
          </a:xfrm>
          <a:prstGeom prst="rect">
            <a:avLst/>
          </a:prstGeom>
          <a:noFill/>
        </p:spPr>
        <p:txBody>
          <a:bodyPr wrap="square" rtlCol="0">
            <a:spAutoFit/>
          </a:bodyPr>
          <a:lstStyle/>
          <a:p>
            <a:r>
              <a:rPr lang="en-US" sz="3600" dirty="0"/>
              <a:t>if you never ask, you’ll never know:</a:t>
            </a:r>
          </a:p>
          <a:p>
            <a:pPr marL="1028700" lvl="1" indent="-571500">
              <a:buFont typeface="Wingdings" charset="2"/>
              <a:buChar char="§"/>
            </a:pPr>
            <a:r>
              <a:rPr lang="en-US" sz="3600" dirty="0"/>
              <a:t>low-stakes intake</a:t>
            </a:r>
          </a:p>
          <a:p>
            <a:pPr marL="1028700" lvl="1" indent="-571500">
              <a:buFont typeface="Wingdings" charset="2"/>
              <a:buChar char="§"/>
            </a:pPr>
            <a:r>
              <a:rPr lang="en-US" sz="3600" dirty="0"/>
              <a:t>inclusive identification </a:t>
            </a:r>
          </a:p>
          <a:p>
            <a:pPr marL="1028700" lvl="1" indent="-571500">
              <a:buFont typeface="Wingdings" charset="2"/>
              <a:buChar char="§"/>
            </a:pPr>
            <a:r>
              <a:rPr lang="en-US" sz="3600" dirty="0"/>
              <a:t>confidentiality</a:t>
            </a:r>
          </a:p>
          <a:p>
            <a:pPr marL="1028700" lvl="1" indent="-571500">
              <a:buFont typeface="Wingdings" charset="2"/>
              <a:buChar char="§"/>
            </a:pPr>
            <a:r>
              <a:rPr lang="en-US" sz="3600" dirty="0"/>
              <a:t>where? orientation, counseling, job center</a:t>
            </a:r>
          </a:p>
          <a:p>
            <a:endParaRPr lang="en-US" dirty="0"/>
          </a:p>
        </p:txBody>
      </p:sp>
      <p:pic>
        <p:nvPicPr>
          <p:cNvPr id="5" name="Picture 4"/>
          <p:cNvPicPr>
            <a:picLocks noChangeAspect="1"/>
          </p:cNvPicPr>
          <p:nvPr/>
        </p:nvPicPr>
        <p:blipFill>
          <a:blip r:embed="rId2"/>
          <a:stretch>
            <a:fillRect/>
          </a:stretch>
        </p:blipFill>
        <p:spPr>
          <a:xfrm>
            <a:off x="1394178" y="879463"/>
            <a:ext cx="762000" cy="749300"/>
          </a:xfrm>
          <a:prstGeom prst="rect">
            <a:avLst/>
          </a:prstGeom>
        </p:spPr>
      </p:pic>
    </p:spTree>
    <p:extLst>
      <p:ext uri="{BB962C8B-B14F-4D97-AF65-F5344CB8AC3E}">
        <p14:creationId xmlns:p14="http://schemas.microsoft.com/office/powerpoint/2010/main" val="3757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4F91A1"/>
                </a:solidFill>
              </a:rPr>
              <a:t>     specialized intervention</a:t>
            </a:r>
          </a:p>
        </p:txBody>
      </p:sp>
      <p:sp>
        <p:nvSpPr>
          <p:cNvPr id="3" name="TextBox 2"/>
          <p:cNvSpPr txBox="1"/>
          <p:nvPr/>
        </p:nvSpPr>
        <p:spPr>
          <a:xfrm>
            <a:off x="2353997" y="2106577"/>
            <a:ext cx="9059790" cy="3416320"/>
          </a:xfrm>
          <a:prstGeom prst="rect">
            <a:avLst/>
          </a:prstGeom>
          <a:noFill/>
        </p:spPr>
        <p:txBody>
          <a:bodyPr wrap="square" rtlCol="0">
            <a:spAutoFit/>
          </a:bodyPr>
          <a:lstStyle/>
          <a:p>
            <a:r>
              <a:rPr lang="en-US" sz="3600" dirty="0"/>
              <a:t>protect them when they are with you </a:t>
            </a:r>
          </a:p>
          <a:p>
            <a:r>
              <a:rPr lang="en-US" sz="3600" i="1" dirty="0"/>
              <a:t>and</a:t>
            </a:r>
            <a:r>
              <a:rPr lang="en-US" sz="3600" dirty="0"/>
              <a:t> when they are not:</a:t>
            </a:r>
          </a:p>
          <a:p>
            <a:pPr marL="1028700" lvl="1" indent="-571500">
              <a:buFont typeface="Wingdings" charset="2"/>
              <a:buChar char="§"/>
            </a:pPr>
            <a:r>
              <a:rPr lang="en-US" sz="3600" dirty="0"/>
              <a:t>drop-in programs</a:t>
            </a:r>
          </a:p>
          <a:p>
            <a:pPr marL="1028700" lvl="1" indent="-571500">
              <a:buFont typeface="Wingdings" charset="2"/>
              <a:buChar char="§"/>
            </a:pPr>
            <a:r>
              <a:rPr lang="en-US" sz="3600" dirty="0"/>
              <a:t>victim relocation networks</a:t>
            </a:r>
          </a:p>
          <a:p>
            <a:pPr marL="1028700" lvl="1" indent="-571500">
              <a:buFont typeface="Wingdings" charset="2"/>
              <a:buChar char="§"/>
            </a:pPr>
            <a:r>
              <a:rPr lang="en-US" sz="3600" dirty="0"/>
              <a:t>safety planning and harm reduction</a:t>
            </a:r>
          </a:p>
          <a:p>
            <a:pPr marL="1028700" lvl="1" indent="-571500">
              <a:buFont typeface="Wingdings" charset="2"/>
              <a:buChar char="§"/>
            </a:pPr>
            <a:r>
              <a:rPr lang="en-US" sz="3600" dirty="0"/>
              <a:t>trauma-informed counseling</a:t>
            </a:r>
          </a:p>
        </p:txBody>
      </p:sp>
      <p:pic>
        <p:nvPicPr>
          <p:cNvPr id="5" name="Picture 4"/>
          <p:cNvPicPr>
            <a:picLocks noChangeAspect="1"/>
          </p:cNvPicPr>
          <p:nvPr/>
        </p:nvPicPr>
        <p:blipFill>
          <a:blip r:embed="rId2"/>
          <a:stretch>
            <a:fillRect/>
          </a:stretch>
        </p:blipFill>
        <p:spPr>
          <a:xfrm>
            <a:off x="1543471" y="1002132"/>
            <a:ext cx="711200" cy="596900"/>
          </a:xfrm>
          <a:prstGeom prst="rect">
            <a:avLst/>
          </a:prstGeom>
        </p:spPr>
      </p:pic>
    </p:spTree>
    <p:extLst>
      <p:ext uri="{BB962C8B-B14F-4D97-AF65-F5344CB8AC3E}">
        <p14:creationId xmlns:p14="http://schemas.microsoft.com/office/powerpoint/2010/main" val="17022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t="20102" r="-51" b="16883"/>
          <a:stretch/>
        </p:blipFill>
        <p:spPr>
          <a:xfrm>
            <a:off x="0" y="170603"/>
            <a:ext cx="11367327" cy="5529553"/>
          </a:xfrm>
          <a:prstGeom prst="rect">
            <a:avLst/>
          </a:prstGeom>
        </p:spPr>
      </p:pic>
    </p:spTree>
    <p:extLst>
      <p:ext uri="{BB962C8B-B14F-4D97-AF65-F5344CB8AC3E}">
        <p14:creationId xmlns:p14="http://schemas.microsoft.com/office/powerpoint/2010/main" val="32268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6228A-95E4-9045-8CE0-B962D9DF54E9}"/>
              </a:ext>
            </a:extLst>
          </p:cNvPr>
          <p:cNvSpPr txBox="1"/>
          <p:nvPr/>
        </p:nvSpPr>
        <p:spPr>
          <a:xfrm>
            <a:off x="3594538" y="2782669"/>
            <a:ext cx="4573688" cy="646331"/>
          </a:xfrm>
          <a:prstGeom prst="rect">
            <a:avLst/>
          </a:prstGeom>
          <a:noFill/>
        </p:spPr>
        <p:txBody>
          <a:bodyPr wrap="none" rtlCol="0">
            <a:spAutoFit/>
          </a:bodyPr>
          <a:lstStyle/>
          <a:p>
            <a:pPr algn="ctr"/>
            <a:r>
              <a:rPr lang="en-US" dirty="0"/>
              <a:t>questions? email Dr. Laura T. Murphy</a:t>
            </a:r>
          </a:p>
          <a:p>
            <a:pPr algn="ctr"/>
            <a:r>
              <a:rPr lang="en-US" dirty="0" err="1"/>
              <a:t>modernslaveryresearchproject@gmail.com</a:t>
            </a:r>
            <a:endParaRPr lang="en-US" dirty="0"/>
          </a:p>
        </p:txBody>
      </p:sp>
    </p:spTree>
    <p:extLst>
      <p:ext uri="{BB962C8B-B14F-4D97-AF65-F5344CB8AC3E}">
        <p14:creationId xmlns:p14="http://schemas.microsoft.com/office/powerpoint/2010/main" val="2023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0800" y="691028"/>
            <a:ext cx="8615082" cy="5143846"/>
          </a:xfrm>
          <a:prstGeom prst="rect">
            <a:avLst/>
          </a:prstGeom>
          <a:noFill/>
          <a:ln>
            <a:noFill/>
          </a:ln>
        </p:spPr>
      </p:pic>
    </p:spTree>
    <p:extLst>
      <p:ext uri="{BB962C8B-B14F-4D97-AF65-F5344CB8AC3E}">
        <p14:creationId xmlns:p14="http://schemas.microsoft.com/office/powerpoint/2010/main" val="389853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bor and Sex Trafficking Among Homeless Youth.pdf"/>
          <p:cNvPicPr>
            <a:picLocks noChangeAspect="1"/>
          </p:cNvPicPr>
          <p:nvPr/>
        </p:nvPicPr>
        <p:blipFill rotWithShape="1">
          <a:blip r:embed="rId2">
            <a:extLst>
              <a:ext uri="{28A0092B-C50C-407E-A947-70E740481C1C}">
                <a14:useLocalDpi xmlns:a14="http://schemas.microsoft.com/office/drawing/2010/main" val="0"/>
              </a:ext>
            </a:extLst>
          </a:blip>
          <a:srcRect l="47578" t="11329" r="8270" b="49673"/>
          <a:stretch/>
        </p:blipFill>
        <p:spPr>
          <a:xfrm>
            <a:off x="2604719" y="423802"/>
            <a:ext cx="4751516" cy="5431256"/>
          </a:xfrm>
          <a:prstGeom prst="rect">
            <a:avLst/>
          </a:prstGeom>
        </p:spPr>
      </p:pic>
      <p:pic>
        <p:nvPicPr>
          <p:cNvPr id="5" name="Picture 4" descr="Labor and Sex Trafficking Among Homeless Youth.pdf"/>
          <p:cNvPicPr>
            <a:picLocks noChangeAspect="1"/>
          </p:cNvPicPr>
          <p:nvPr/>
        </p:nvPicPr>
        <p:blipFill rotWithShape="1">
          <a:blip r:embed="rId3">
            <a:extLst>
              <a:ext uri="{28A0092B-C50C-407E-A947-70E740481C1C}">
                <a14:useLocalDpi xmlns:a14="http://schemas.microsoft.com/office/drawing/2010/main" val="0"/>
              </a:ext>
            </a:extLst>
          </a:blip>
          <a:srcRect t="11214" r="47939" b="48365"/>
          <a:stretch/>
        </p:blipFill>
        <p:spPr>
          <a:xfrm>
            <a:off x="6596391" y="480179"/>
            <a:ext cx="5673040" cy="5700157"/>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r="30034" b="92810"/>
          <a:stretch/>
        </p:blipFill>
        <p:spPr>
          <a:xfrm>
            <a:off x="0" y="0"/>
            <a:ext cx="3535698" cy="821765"/>
          </a:xfrm>
          <a:prstGeom prst="rect">
            <a:avLst/>
          </a:prstGeom>
        </p:spPr>
      </p:pic>
      <p:pic>
        <p:nvPicPr>
          <p:cNvPr id="7" name="Picture 6" descr="Labor and Sex Trafficking Among Homeless Youth.pdf"/>
          <p:cNvPicPr>
            <a:picLocks noChangeAspect="1"/>
          </p:cNvPicPr>
          <p:nvPr/>
        </p:nvPicPr>
        <p:blipFill rotWithShape="1">
          <a:blip r:embed="rId6">
            <a:extLst>
              <a:ext uri="{28A0092B-C50C-407E-A947-70E740481C1C}">
                <a14:useLocalDpi xmlns:a14="http://schemas.microsoft.com/office/drawing/2010/main" val="0"/>
              </a:ext>
            </a:extLst>
          </a:blip>
          <a:srcRect l="2854" t="26877" r="57986" b="50536"/>
          <a:stretch/>
        </p:blipFill>
        <p:spPr>
          <a:xfrm>
            <a:off x="-252123" y="1363083"/>
            <a:ext cx="3984445" cy="2973992"/>
          </a:xfrm>
          <a:prstGeom prst="rect">
            <a:avLst/>
          </a:prstGeom>
        </p:spPr>
      </p:pic>
    </p:spTree>
    <p:extLst>
      <p:ext uri="{BB962C8B-B14F-4D97-AF65-F5344CB8AC3E}">
        <p14:creationId xmlns:p14="http://schemas.microsoft.com/office/powerpoint/2010/main" val="214055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ecutive Summary final.pdf"/>
          <p:cNvPicPr>
            <a:picLocks noChangeAspect="1"/>
          </p:cNvPicPr>
          <p:nvPr/>
        </p:nvPicPr>
        <p:blipFill rotWithShape="1">
          <a:blip r:embed="rId2">
            <a:extLst>
              <a:ext uri="{28A0092B-C50C-407E-A947-70E740481C1C}">
                <a14:useLocalDpi xmlns:a14="http://schemas.microsoft.com/office/drawing/2010/main" val="0"/>
              </a:ext>
            </a:extLst>
          </a:blip>
          <a:srcRect l="48958" t="15032" r="2265" b="65578"/>
          <a:stretch/>
        </p:blipFill>
        <p:spPr>
          <a:xfrm>
            <a:off x="1060997" y="622522"/>
            <a:ext cx="10174768" cy="5234420"/>
          </a:xfrm>
          <a:prstGeom prst="rect">
            <a:avLst/>
          </a:prstGeom>
        </p:spPr>
      </p:pic>
    </p:spTree>
    <p:extLst>
      <p:ext uri="{BB962C8B-B14F-4D97-AF65-F5344CB8AC3E}">
        <p14:creationId xmlns:p14="http://schemas.microsoft.com/office/powerpoint/2010/main" val="40519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8110-C4F9-2D47-A12C-23B02118FE30}"/>
              </a:ext>
            </a:extLst>
          </p:cNvPr>
          <p:cNvSpPr>
            <a:spLocks noGrp="1"/>
          </p:cNvSpPr>
          <p:nvPr>
            <p:ph type="title"/>
          </p:nvPr>
        </p:nvSpPr>
        <p:spPr>
          <a:xfrm>
            <a:off x="1295400" y="503853"/>
            <a:ext cx="9601200" cy="824885"/>
          </a:xfrm>
        </p:spPr>
        <p:txBody>
          <a:bodyPr/>
          <a:lstStyle/>
          <a:p>
            <a:r>
              <a:rPr lang="en-US" dirty="0"/>
              <a:t>We asked the usual questions:</a:t>
            </a:r>
          </a:p>
        </p:txBody>
      </p:sp>
      <p:sp>
        <p:nvSpPr>
          <p:cNvPr id="3" name="Content Placeholder 2">
            <a:extLst>
              <a:ext uri="{FF2B5EF4-FFF2-40B4-BE49-F238E27FC236}">
                <a16:creationId xmlns:a16="http://schemas.microsoft.com/office/drawing/2014/main" id="{B2A514C2-B030-724B-A41C-A7C7B98B722F}"/>
              </a:ext>
            </a:extLst>
          </p:cNvPr>
          <p:cNvSpPr>
            <a:spLocks noGrp="1"/>
          </p:cNvSpPr>
          <p:nvPr>
            <p:ph idx="1"/>
          </p:nvPr>
        </p:nvSpPr>
        <p:spPr>
          <a:xfrm>
            <a:off x="1938338" y="1457326"/>
            <a:ext cx="9601200" cy="3809999"/>
          </a:xfrm>
        </p:spPr>
        <p:txBody>
          <a:bodyPr>
            <a:noAutofit/>
          </a:bodyPr>
          <a:lstStyle/>
          <a:p>
            <a:pPr marL="0" indent="0">
              <a:buNone/>
            </a:pPr>
            <a:r>
              <a:rPr lang="en-US" sz="2400" b="1" dirty="0">
                <a:solidFill>
                  <a:srgbClr val="4F91A1"/>
                </a:solidFill>
              </a:rPr>
              <a:t>have you ever had an employer who</a:t>
            </a:r>
          </a:p>
          <a:p>
            <a:r>
              <a:rPr lang="en-US" dirty="0">
                <a:solidFill>
                  <a:srgbClr val="4F91A1"/>
                </a:solidFill>
              </a:rPr>
              <a:t>made you feel unsafe or in danger?</a:t>
            </a:r>
          </a:p>
          <a:p>
            <a:r>
              <a:rPr lang="en-US" dirty="0">
                <a:solidFill>
                  <a:srgbClr val="4F91A1"/>
                </a:solidFill>
              </a:rPr>
              <a:t>harmed you or threatened to harm you?</a:t>
            </a:r>
          </a:p>
          <a:p>
            <a:r>
              <a:rPr lang="en-US" dirty="0">
                <a:solidFill>
                  <a:srgbClr val="4F91A1"/>
                </a:solidFill>
              </a:rPr>
              <a:t>didn't pay you what you were promised?</a:t>
            </a:r>
          </a:p>
          <a:p>
            <a:r>
              <a:rPr lang="en-US" dirty="0">
                <a:solidFill>
                  <a:srgbClr val="4F91A1"/>
                </a:solidFill>
              </a:rPr>
              <a:t>paid you something other than money?</a:t>
            </a:r>
          </a:p>
          <a:p>
            <a:r>
              <a:rPr lang="en-US" dirty="0">
                <a:solidFill>
                  <a:srgbClr val="4F91A1"/>
                </a:solidFill>
              </a:rPr>
              <a:t>changed the nature of the work you were promised?</a:t>
            </a:r>
          </a:p>
          <a:p>
            <a:r>
              <a:rPr lang="en-US" dirty="0">
                <a:solidFill>
                  <a:srgbClr val="4F91A1"/>
                </a:solidFill>
              </a:rPr>
              <a:t>controlled your identification documents?</a:t>
            </a:r>
          </a:p>
          <a:p>
            <a:r>
              <a:rPr lang="en-US" dirty="0">
                <a:solidFill>
                  <a:srgbClr val="4F91A1"/>
                </a:solidFill>
              </a:rPr>
              <a:t>prevented you from talking to friends and family?</a:t>
            </a:r>
          </a:p>
          <a:p>
            <a:r>
              <a:rPr lang="en-US" dirty="0">
                <a:solidFill>
                  <a:srgbClr val="4F91A1"/>
                </a:solidFill>
              </a:rPr>
              <a:t>prevented you from quitting or leaving the job?</a:t>
            </a:r>
          </a:p>
        </p:txBody>
      </p:sp>
    </p:spTree>
    <p:extLst>
      <p:ext uri="{BB962C8B-B14F-4D97-AF65-F5344CB8AC3E}">
        <p14:creationId xmlns:p14="http://schemas.microsoft.com/office/powerpoint/2010/main" val="38063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ecutive Summary final.pdf"/>
          <p:cNvPicPr>
            <a:picLocks noChangeAspect="1"/>
          </p:cNvPicPr>
          <p:nvPr/>
        </p:nvPicPr>
        <p:blipFill rotWithShape="1">
          <a:blip r:embed="rId2">
            <a:extLst>
              <a:ext uri="{28A0092B-C50C-407E-A947-70E740481C1C}">
                <a14:useLocalDpi xmlns:a14="http://schemas.microsoft.com/office/drawing/2010/main" val="0"/>
              </a:ext>
            </a:extLst>
          </a:blip>
          <a:srcRect l="38527" t="15904" r="11005" b="61692"/>
          <a:stretch/>
        </p:blipFill>
        <p:spPr>
          <a:xfrm>
            <a:off x="298824" y="275535"/>
            <a:ext cx="10832351" cy="6223098"/>
          </a:xfrm>
          <a:prstGeom prst="rect">
            <a:avLst/>
          </a:prstGeom>
        </p:spPr>
      </p:pic>
    </p:spTree>
    <p:extLst>
      <p:ext uri="{BB962C8B-B14F-4D97-AF65-F5344CB8AC3E}">
        <p14:creationId xmlns:p14="http://schemas.microsoft.com/office/powerpoint/2010/main" val="291396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ecutive Summary final.pdf"/>
          <p:cNvPicPr>
            <a:picLocks noChangeAspect="1"/>
          </p:cNvPicPr>
          <p:nvPr/>
        </p:nvPicPr>
        <p:blipFill rotWithShape="1">
          <a:blip r:embed="rId2">
            <a:extLst>
              <a:ext uri="{28A0092B-C50C-407E-A947-70E740481C1C}">
                <a14:useLocalDpi xmlns:a14="http://schemas.microsoft.com/office/drawing/2010/main" val="0"/>
              </a:ext>
            </a:extLst>
          </a:blip>
          <a:srcRect l="38246" t="16775" r="9031" b="75599"/>
          <a:stretch/>
        </p:blipFill>
        <p:spPr>
          <a:xfrm>
            <a:off x="2170034" y="0"/>
            <a:ext cx="7844118" cy="1468149"/>
          </a:xfrm>
          <a:prstGeom prst="rect">
            <a:avLst/>
          </a:prstGeom>
        </p:spPr>
      </p:pic>
      <p:pic>
        <p:nvPicPr>
          <p:cNvPr id="3" name="Picture 2" descr="Executive Summary final.pdf"/>
          <p:cNvPicPr>
            <a:picLocks noChangeAspect="1"/>
          </p:cNvPicPr>
          <p:nvPr/>
        </p:nvPicPr>
        <p:blipFill rotWithShape="1">
          <a:blip r:embed="rId3">
            <a:extLst>
              <a:ext uri="{28A0092B-C50C-407E-A947-70E740481C1C}">
                <a14:useLocalDpi xmlns:a14="http://schemas.microsoft.com/office/drawing/2010/main" val="0"/>
              </a:ext>
            </a:extLst>
          </a:blip>
          <a:srcRect l="39091" t="37472" r="9877" b="33333"/>
          <a:stretch/>
        </p:blipFill>
        <p:spPr>
          <a:xfrm>
            <a:off x="2315880" y="1150470"/>
            <a:ext cx="7552426" cy="5591303"/>
          </a:xfrm>
          <a:prstGeom prst="rect">
            <a:avLst/>
          </a:prstGeom>
        </p:spPr>
      </p:pic>
    </p:spTree>
    <p:extLst>
      <p:ext uri="{BB962C8B-B14F-4D97-AF65-F5344CB8AC3E}">
        <p14:creationId xmlns:p14="http://schemas.microsoft.com/office/powerpoint/2010/main" val="88025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740</Words>
  <Application>Microsoft Macintosh PowerPoint</Application>
  <PresentationFormat>Widescreen</PresentationFormat>
  <Paragraphs>88</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Wingdings</vt:lpstr>
      <vt:lpstr>Diamond Grid 16x9</vt:lpstr>
      <vt:lpstr>PowerPoint Presentation</vt:lpstr>
      <vt:lpstr>PowerPoint Presentation</vt:lpstr>
      <vt:lpstr>PowerPoint Presentation</vt:lpstr>
      <vt:lpstr>PowerPoint Presentation</vt:lpstr>
      <vt:lpstr>PowerPoint Presentation</vt:lpstr>
      <vt:lpstr>PowerPoint Presentation</vt:lpstr>
      <vt:lpstr>We asked the usual questions:</vt:lpstr>
      <vt:lpstr>PowerPoint Presentation</vt:lpstr>
      <vt:lpstr>PowerPoint Presentation</vt:lpstr>
      <vt:lpstr>PowerPoint Presentation</vt:lpstr>
      <vt:lpstr>Force, fraud, &amp; coercion</vt:lpstr>
      <vt:lpstr>PowerPoint Presentation</vt:lpstr>
      <vt:lpstr>PowerPoint Presentation</vt:lpstr>
      <vt:lpstr>Commercial Sexual Exploitation of Children</vt:lpstr>
      <vt:lpstr>PowerPoint Presentation</vt:lpstr>
      <vt:lpstr>PowerPoint Presentation</vt:lpstr>
      <vt:lpstr>PowerPoint Presentation</vt:lpstr>
      <vt:lpstr>PowerPoint Presentation</vt:lpstr>
      <vt:lpstr>age of entry: 16-18     aging out     coming out</vt:lpstr>
      <vt:lpstr>PowerPoint Presentation</vt:lpstr>
      <vt:lpstr>PowerPoint Presentation</vt:lpstr>
      <vt:lpstr>FAST MONEY, FALSE PROMISES  </vt:lpstr>
      <vt:lpstr>forced illicit activity</vt:lpstr>
      <vt:lpstr>labor trafficking vs. labor exploitation </vt:lpstr>
      <vt:lpstr>PowerPoint Presentation</vt:lpstr>
      <vt:lpstr>But…</vt:lpstr>
      <vt:lpstr>confidentiality            and                  lack of                  negative                 consequences</vt:lpstr>
      <vt:lpstr>Define “work”</vt:lpstr>
      <vt:lpstr>what are trafficked youth seeking?</vt:lpstr>
      <vt:lpstr>so what can we do?</vt:lpstr>
      <vt:lpstr>PowerPoint Presentation</vt:lpstr>
      <vt:lpstr>PowerPoint Presentation</vt:lpstr>
      <vt:lpstr>     prevention</vt:lpstr>
      <vt:lpstr>     outreach</vt:lpstr>
      <vt:lpstr>     inclusive identification</vt:lpstr>
      <vt:lpstr>     specialized intervention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2016-03-01T21:13:09Z</dcterms:created>
  <dcterms:modified xsi:type="dcterms:W3CDTF">2020-03-19T17:40:11Z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