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2"/>
  </p:notesMasterIdLst>
  <p:handoutMasterIdLst>
    <p:handoutMasterId r:id="rId33"/>
  </p:handoutMasterIdLst>
  <p:sldIdLst>
    <p:sldId id="261" r:id="rId3"/>
    <p:sldId id="376" r:id="rId4"/>
    <p:sldId id="331" r:id="rId5"/>
    <p:sldId id="364" r:id="rId6"/>
    <p:sldId id="340" r:id="rId7"/>
    <p:sldId id="367" r:id="rId8"/>
    <p:sldId id="336" r:id="rId9"/>
    <p:sldId id="365" r:id="rId10"/>
    <p:sldId id="337" r:id="rId11"/>
    <p:sldId id="348" r:id="rId12"/>
    <p:sldId id="370" r:id="rId13"/>
    <p:sldId id="347" r:id="rId14"/>
    <p:sldId id="350" r:id="rId15"/>
    <p:sldId id="368" r:id="rId16"/>
    <p:sldId id="338" r:id="rId17"/>
    <p:sldId id="352" r:id="rId18"/>
    <p:sldId id="373" r:id="rId19"/>
    <p:sldId id="369" r:id="rId20"/>
    <p:sldId id="366" r:id="rId21"/>
    <p:sldId id="371" r:id="rId22"/>
    <p:sldId id="372" r:id="rId23"/>
    <p:sldId id="344" r:id="rId24"/>
    <p:sldId id="291" r:id="rId25"/>
    <p:sldId id="363" r:id="rId26"/>
    <p:sldId id="374" r:id="rId27"/>
    <p:sldId id="375" r:id="rId28"/>
    <p:sldId id="360" r:id="rId29"/>
    <p:sldId id="361" r:id="rId30"/>
    <p:sldId id="330" r:id="rId31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7577"/>
    <a:srgbClr val="507770"/>
    <a:srgbClr val="5E8C84"/>
    <a:srgbClr val="FFF8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68" autoAdjust="0"/>
    <p:restoredTop sz="94660"/>
  </p:normalViewPr>
  <p:slideViewPr>
    <p:cSldViewPr snapToGrid="0">
      <p:cViewPr varScale="1">
        <p:scale>
          <a:sx n="74" d="100"/>
          <a:sy n="74" d="100"/>
        </p:scale>
        <p:origin x="192" y="58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-2880" y="-112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41DB8-B66F-4DC8-A96E-33677E0F90FF}" type="datetimeFigureOut">
              <a:rPr lang="en-US" smtClean="0"/>
              <a:t>3/19/20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4A0D4-B89B-4ADD-AF9E-38636B40E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49C4A-65AC-492D-9701-81B46C3AD0E4}" type="datetimeFigureOut">
              <a:rPr lang="en-US" smtClean="0"/>
              <a:t>3/19/20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3"/>
            <a:ext cx="5486400" cy="31375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69989-EB00-4EE7-BCB5-25BDC5BB2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91191-B368-4FB7-AB11-3E68A030847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6120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anchor="b">
            <a:normAutofit/>
          </a:bodyPr>
          <a:lstStyle>
            <a:lvl1pPr algn="l">
              <a:lnSpc>
                <a:spcPct val="76000"/>
              </a:lnSpc>
              <a:defRPr sz="8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58" name="Straight Connector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29A4-78C8-47AB-BA06-22CB45938951}" type="datetime1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D4ACF-2D82-46F2-A8E9-23963AA34E86}" type="datetime1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4B5B-21A0-4192-BF4C-38187F1A68D8}" type="datetime1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Straight Connector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Straight Connector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oup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Straight Connector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Straight Connector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Straight Connector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up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Straight Connector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Straight Connector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8" name="Straight Connector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CF7C-B333-48E1-A4A6-83A3C8B73AC0}" type="datetime1">
              <a:rPr lang="en-US" smtClean="0"/>
              <a:t>3/19/20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20762-5CBF-4210-AB54-376B091119F8}" type="datetime1">
              <a:rPr lang="en-US" smtClean="0"/>
              <a:t>3/19/20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B371-BF5F-4058-A212-1A908E4D2674}" type="datetime1">
              <a:rPr lang="en-US" smtClean="0"/>
              <a:t>3/19/20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Date Placeholder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083B-90AA-48CF-BAD5-00AA24D7F288}" type="datetime1">
              <a:rPr lang="en-US" smtClean="0"/>
              <a:t>3/19/20</a:t>
            </a:fld>
            <a:endParaRPr lang="en-US"/>
          </a:p>
        </p:txBody>
      </p:sp>
      <p:sp>
        <p:nvSpPr>
          <p:cNvPr id="213" name="Footer Placeholder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4" name="Slide Number Placeholder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0" name="Straight Connector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Straight Connector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Straight Connector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ctangle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F629-ECA2-4CF3-B790-9D9BDED98269}" type="datetime1">
              <a:rPr lang="en-US" smtClean="0"/>
              <a:t>3/19/20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Straight Connector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Straight Connector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Straight Connector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Rectangle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03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51B2453-8663-4C69-AF73-9FD7B1DEC5D0}" type="datetime1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8" name="Straight Connector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9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293845" y="5432563"/>
            <a:ext cx="9604310" cy="119252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Laura T. Murphy</a:t>
            </a:r>
          </a:p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Helena Kennedy Centre for International Justice</a:t>
            </a:r>
          </a:p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Sheffield Hallam University, UK</a:t>
            </a:r>
          </a:p>
          <a:p>
            <a:pPr algn="ctr"/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modernslaveryresearchproject@gmail.com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8513" y="1580360"/>
            <a:ext cx="51749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3">
                    <a:lumMod val="75000"/>
                  </a:schemeClr>
                </a:solidFill>
              </a:rPr>
              <a:t>over-represented</a:t>
            </a:r>
          </a:p>
          <a:p>
            <a:pPr algn="ctr"/>
            <a:r>
              <a:rPr lang="en-US" sz="4000" b="1" dirty="0">
                <a:solidFill>
                  <a:schemeClr val="accent1"/>
                </a:solidFill>
              </a:rPr>
              <a:t>under-served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B4BA5D-8364-DF43-BBC1-1BB3AB5460E1}"/>
              </a:ext>
            </a:extLst>
          </p:cNvPr>
          <p:cNvSpPr/>
          <p:nvPr/>
        </p:nvSpPr>
        <p:spPr>
          <a:xfrm>
            <a:off x="2881747" y="3408218"/>
            <a:ext cx="6442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22222"/>
                </a:solidFill>
                <a:latin typeface="+mj-lt"/>
              </a:rPr>
              <a:t>Trafficking among young men, LGBTQ youth, foster youth, </a:t>
            </a:r>
          </a:p>
          <a:p>
            <a:pPr algn="ctr"/>
            <a:r>
              <a:rPr lang="en-US" dirty="0">
                <a:solidFill>
                  <a:srgbClr val="222222"/>
                </a:solidFill>
                <a:latin typeface="+mj-lt"/>
              </a:rPr>
              <a:t>and others who usually get lost in the trafficking shuffle</a:t>
            </a:r>
            <a:endParaRPr lang="en-US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77D284-2BAC-D249-8415-2C53007D1DCE}"/>
              </a:ext>
            </a:extLst>
          </p:cNvPr>
          <p:cNvSpPr txBox="1"/>
          <p:nvPr/>
        </p:nvSpPr>
        <p:spPr>
          <a:xfrm>
            <a:off x="5828885" y="1989447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sugar babies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182571"/>
            <a:ext cx="4171448" cy="35950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have you ever had a “sugar mama” or “sugar daddy”?</a:t>
            </a:r>
          </a:p>
          <a:p>
            <a:pPr marL="0" indent="0">
              <a:buNone/>
            </a:pPr>
            <a:r>
              <a:rPr lang="en-US" sz="2800" dirty="0"/>
              <a:t>has any older person ever offered you gifts or money in exchange for sex?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90743" y="2276964"/>
            <a:ext cx="5342953" cy="2769989"/>
          </a:xfrm>
          <a:prstGeom prst="rect">
            <a:avLst/>
          </a:prstGeom>
          <a:solidFill>
            <a:srgbClr val="587577"/>
          </a:solidFill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FFFF"/>
                </a:solidFill>
              </a:rPr>
              <a:t>6% </a:t>
            </a:r>
          </a:p>
          <a:p>
            <a:r>
              <a:rPr lang="en-US" sz="3600" dirty="0">
                <a:solidFill>
                  <a:srgbClr val="FFFFFF"/>
                </a:solidFill>
              </a:rPr>
              <a:t>of all youth interviewed had been in a “sugar baby” relationship</a:t>
            </a:r>
          </a:p>
        </p:txBody>
      </p:sp>
    </p:spTree>
    <p:extLst>
      <p:ext uri="{BB962C8B-B14F-4D97-AF65-F5344CB8AC3E}">
        <p14:creationId xmlns:p14="http://schemas.microsoft.com/office/powerpoint/2010/main" val="236220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8E85A3D5-7DFE-6647-9504-B6476309BF86}"/>
              </a:ext>
            </a:extLst>
          </p:cNvPr>
          <p:cNvSpPr/>
          <p:nvPr/>
        </p:nvSpPr>
        <p:spPr>
          <a:xfrm>
            <a:off x="1881809" y="1179443"/>
            <a:ext cx="8189844" cy="4028661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</a:rPr>
              <a:t>“When it’s a male doing that [sexual exploitation of minors], anybody can look at it like, ‘Oh yeah, he’s trying to rape her, this and that. He’s a pedophile, this and that.’ But if it was a female</a:t>
            </a:r>
          </a:p>
          <a:p>
            <a:r>
              <a:rPr lang="en-US" sz="2800" dirty="0">
                <a:solidFill>
                  <a:schemeClr val="bg1"/>
                </a:solidFill>
              </a:rPr>
              <a:t>doing it to a male, they’re not going to say that’s rape.… That’s not fair at all. That’s </a:t>
            </a:r>
            <a:r>
              <a:rPr lang="en-US" sz="2800" dirty="0" err="1">
                <a:solidFill>
                  <a:schemeClr val="bg1"/>
                </a:solidFill>
              </a:rPr>
              <a:t>kinda</a:t>
            </a:r>
            <a:r>
              <a:rPr lang="en-US" sz="2800" dirty="0">
                <a:solidFill>
                  <a:schemeClr val="bg1"/>
                </a:solidFill>
              </a:rPr>
              <a:t> crazy to me.”</a:t>
            </a:r>
          </a:p>
        </p:txBody>
      </p:sp>
    </p:spTree>
    <p:extLst>
      <p:ext uri="{BB962C8B-B14F-4D97-AF65-F5344CB8AC3E}">
        <p14:creationId xmlns:p14="http://schemas.microsoft.com/office/powerpoint/2010/main" val="91376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086" y="573114"/>
            <a:ext cx="5131630" cy="592948"/>
          </a:xfrm>
        </p:spPr>
        <p:txBody>
          <a:bodyPr>
            <a:noAutofit/>
          </a:bodyPr>
          <a:lstStyle/>
          <a:p>
            <a:r>
              <a:rPr lang="en-US" sz="4000" dirty="0"/>
              <a:t>forced drug dealing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15966" y="2137568"/>
            <a:ext cx="6008885" cy="2769989"/>
          </a:xfrm>
          <a:prstGeom prst="rect">
            <a:avLst/>
          </a:prstGeom>
          <a:solidFill>
            <a:srgbClr val="587577"/>
          </a:solidFill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FFFF"/>
                </a:solidFill>
              </a:rPr>
              <a:t>81% </a:t>
            </a:r>
          </a:p>
          <a:p>
            <a:r>
              <a:rPr lang="en-US" sz="3600" dirty="0">
                <a:solidFill>
                  <a:srgbClr val="FFFFFF"/>
                </a:solidFill>
              </a:rPr>
              <a:t>of all labor trafficking victims had been forced to work in the drug trade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30" y="1812276"/>
            <a:ext cx="5303575" cy="353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0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0"/>
            <a:ext cx="8879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1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CA390-E513-2143-96AA-1CD0C4017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0089" y="3008513"/>
            <a:ext cx="3462130" cy="1142385"/>
          </a:xfrm>
        </p:spPr>
        <p:txBody>
          <a:bodyPr>
            <a:normAutofit/>
          </a:bodyPr>
          <a:lstStyle/>
          <a:p>
            <a:r>
              <a:rPr lang="en-US" sz="4400" dirty="0" err="1"/>
              <a:t>lgbt</a:t>
            </a:r>
            <a:r>
              <a:rPr lang="en-US" sz="4400" dirty="0"/>
              <a:t> youth </a:t>
            </a:r>
          </a:p>
        </p:txBody>
      </p:sp>
    </p:spTree>
    <p:extLst>
      <p:ext uri="{BB962C8B-B14F-4D97-AF65-F5344CB8AC3E}">
        <p14:creationId xmlns:p14="http://schemas.microsoft.com/office/powerpoint/2010/main" val="12424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ecutive Summary fina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5" t="66013" r="9878" b="19392"/>
          <a:stretch/>
        </p:blipFill>
        <p:spPr>
          <a:xfrm>
            <a:off x="2360705" y="2696167"/>
            <a:ext cx="7455647" cy="2790233"/>
          </a:xfrm>
          <a:prstGeom prst="rect">
            <a:avLst/>
          </a:prstGeom>
        </p:spPr>
      </p:pic>
      <p:pic>
        <p:nvPicPr>
          <p:cNvPr id="4" name="Picture 3" descr="Executive Summary fina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6" t="16775" r="9031" b="75599"/>
          <a:stretch/>
        </p:blipFill>
        <p:spPr>
          <a:xfrm>
            <a:off x="2166469" y="1228018"/>
            <a:ext cx="7844118" cy="146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6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0"/>
            <a:ext cx="8879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5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44E539A9-C5D9-034E-A86C-3C24B3E8FED7}"/>
              </a:ext>
            </a:extLst>
          </p:cNvPr>
          <p:cNvSpPr/>
          <p:nvPr/>
        </p:nvSpPr>
        <p:spPr>
          <a:xfrm>
            <a:off x="1934817" y="1073426"/>
            <a:ext cx="8242852" cy="4293704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</a:rPr>
              <a:t>““So it’s like, hey, we’re at the end of our money. I’m going to keep you safe regardless. I mean, I’m going to have sex with this person just so</a:t>
            </a:r>
          </a:p>
          <a:p>
            <a:r>
              <a:rPr lang="en-US" sz="2800" dirty="0">
                <a:solidFill>
                  <a:schemeClr val="bg1"/>
                </a:solidFill>
              </a:rPr>
              <a:t>we can eat. And I’m a lesbian, so I mean it was a dude, so I mean I’m feeling uncomfortable. But still at the same time, I need to make my</a:t>
            </a:r>
          </a:p>
          <a:p>
            <a:r>
              <a:rPr lang="en-US" sz="2800" dirty="0">
                <a:solidFill>
                  <a:schemeClr val="bg1"/>
                </a:solidFill>
              </a:rPr>
              <a:t>ends meet, at the end of the day.”</a:t>
            </a:r>
          </a:p>
        </p:txBody>
      </p:sp>
    </p:spTree>
    <p:extLst>
      <p:ext uri="{BB962C8B-B14F-4D97-AF65-F5344CB8AC3E}">
        <p14:creationId xmlns:p14="http://schemas.microsoft.com/office/powerpoint/2010/main" val="1517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219F3-082D-7E4B-A682-5D8A3A336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2523" y="2982008"/>
            <a:ext cx="3462130" cy="1142385"/>
          </a:xfrm>
        </p:spPr>
        <p:txBody>
          <a:bodyPr>
            <a:normAutofit/>
          </a:bodyPr>
          <a:lstStyle/>
          <a:p>
            <a:r>
              <a:rPr lang="en-US" sz="4400" dirty="0"/>
              <a:t>foster youth</a:t>
            </a:r>
          </a:p>
        </p:txBody>
      </p:sp>
    </p:spTree>
    <p:extLst>
      <p:ext uri="{BB962C8B-B14F-4D97-AF65-F5344CB8AC3E}">
        <p14:creationId xmlns:p14="http://schemas.microsoft.com/office/powerpoint/2010/main" val="348100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ecutive Summary final.pdf">
            <a:extLst>
              <a:ext uri="{FF2B5EF4-FFF2-40B4-BE49-F238E27FC236}">
                <a16:creationId xmlns:a16="http://schemas.microsoft.com/office/drawing/2014/main" id="{6340415B-95EB-8140-8D53-2A23761317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5" t="79914" r="9878" b="5447"/>
          <a:stretch/>
        </p:blipFill>
        <p:spPr>
          <a:xfrm>
            <a:off x="2360706" y="2597427"/>
            <a:ext cx="7455647" cy="2798658"/>
          </a:xfrm>
          <a:prstGeom prst="rect">
            <a:avLst/>
          </a:prstGeom>
        </p:spPr>
      </p:pic>
      <p:pic>
        <p:nvPicPr>
          <p:cNvPr id="3" name="Picture 2" descr="Executive Summary final.pdf">
            <a:extLst>
              <a:ext uri="{FF2B5EF4-FFF2-40B4-BE49-F238E27FC236}">
                <a16:creationId xmlns:a16="http://schemas.microsoft.com/office/drawing/2014/main" id="{78AA97D9-B2E4-1C4C-B6BD-78298A7BBD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6" t="16775" r="9031" b="75599"/>
          <a:stretch/>
        </p:blipFill>
        <p:spPr>
          <a:xfrm>
            <a:off x="2166470" y="1129278"/>
            <a:ext cx="7844118" cy="146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122BAB-DF56-7946-B320-DCF7F2759E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91"/>
          <a:stretch/>
        </p:blipFill>
        <p:spPr>
          <a:xfrm>
            <a:off x="1089304" y="500332"/>
            <a:ext cx="10013392" cy="49860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ED6694-8A2B-0A44-9152-CD63CC222075}"/>
              </a:ext>
            </a:extLst>
          </p:cNvPr>
          <p:cNvSpPr txBox="1"/>
          <p:nvPr/>
        </p:nvSpPr>
        <p:spPr>
          <a:xfrm>
            <a:off x="3364302" y="5814204"/>
            <a:ext cx="546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 of this content may be disturbing or triggering</a:t>
            </a:r>
          </a:p>
        </p:txBody>
      </p:sp>
    </p:spTree>
    <p:extLst>
      <p:ext uri="{BB962C8B-B14F-4D97-AF65-F5344CB8AC3E}">
        <p14:creationId xmlns:p14="http://schemas.microsoft.com/office/powerpoint/2010/main" val="287632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44140AF4-E3C5-F14B-8A8B-617D4AA7BF9B}"/>
              </a:ext>
            </a:extLst>
          </p:cNvPr>
          <p:cNvSpPr/>
          <p:nvPr/>
        </p:nvSpPr>
        <p:spPr>
          <a:xfrm>
            <a:off x="1934817" y="1073426"/>
            <a:ext cx="8242852" cy="4293704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</a:rPr>
              <a:t>“I grew out of foster care when I turned 18, and then I just went homeless for a while, and then I moved from Denver to Vegas. That’s</a:t>
            </a:r>
          </a:p>
          <a:p>
            <a:r>
              <a:rPr lang="en-US" sz="2800" dirty="0">
                <a:solidFill>
                  <a:schemeClr val="bg1"/>
                </a:solidFill>
              </a:rPr>
              <a:t>when I got myself into it.”</a:t>
            </a:r>
          </a:p>
        </p:txBody>
      </p:sp>
    </p:spTree>
    <p:extLst>
      <p:ext uri="{BB962C8B-B14F-4D97-AF65-F5344CB8AC3E}">
        <p14:creationId xmlns:p14="http://schemas.microsoft.com/office/powerpoint/2010/main" val="193448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EAC326E9-36F9-DF49-AB0D-DD4EAEBCC2DF}"/>
              </a:ext>
            </a:extLst>
          </p:cNvPr>
          <p:cNvSpPr/>
          <p:nvPr/>
        </p:nvSpPr>
        <p:spPr>
          <a:xfrm>
            <a:off x="1934817" y="1073426"/>
            <a:ext cx="8242852" cy="4293704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</a:rPr>
              <a:t>“I was in the street because I went to foster care, and then I fled … then we met with another girl … and I went to the girl’s house, and then I did some sort of services for three days while I was staying there.”</a:t>
            </a:r>
          </a:p>
        </p:txBody>
      </p:sp>
    </p:spTree>
    <p:extLst>
      <p:ext uri="{BB962C8B-B14F-4D97-AF65-F5344CB8AC3E}">
        <p14:creationId xmlns:p14="http://schemas.microsoft.com/office/powerpoint/2010/main" val="42548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4F91A1"/>
                </a:solidFill>
              </a:rPr>
              <a:t>age of entry: </a:t>
            </a:r>
            <a:r>
              <a:rPr lang="en-US" dirty="0">
                <a:solidFill>
                  <a:srgbClr val="D15A3E"/>
                </a:solidFill>
              </a:rPr>
              <a:t>16-18</a:t>
            </a:r>
            <a:br>
              <a:rPr lang="en-US" dirty="0"/>
            </a:br>
            <a:r>
              <a:rPr lang="en-US" dirty="0"/>
              <a:t>				aging out</a:t>
            </a:r>
            <a:br>
              <a:rPr lang="en-US" dirty="0"/>
            </a:br>
            <a:r>
              <a:rPr lang="en-US" dirty="0"/>
              <a:t>				coming out</a:t>
            </a:r>
          </a:p>
        </p:txBody>
      </p:sp>
    </p:spTree>
    <p:extLst>
      <p:ext uri="{BB962C8B-B14F-4D97-AF65-F5344CB8AC3E}">
        <p14:creationId xmlns:p14="http://schemas.microsoft.com/office/powerpoint/2010/main" val="419562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Quad Arrow 16"/>
          <p:cNvSpPr/>
          <p:nvPr/>
        </p:nvSpPr>
        <p:spPr>
          <a:xfrm>
            <a:off x="1462367" y="1039163"/>
            <a:ext cx="8793440" cy="4984138"/>
          </a:xfrm>
          <a:prstGeom prst="quadArrow">
            <a:avLst/>
          </a:prstGeom>
          <a:solidFill>
            <a:srgbClr val="FF0000">
              <a:alpha val="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27677" y="2739007"/>
            <a:ext cx="90820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HUMAN TRAFFICKING</a:t>
            </a: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INTERSECTIONALITY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80345" y="173196"/>
            <a:ext cx="31101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Health Disparities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8827" y="651310"/>
            <a:ext cx="30395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Access to Health Care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Access to Mental Health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Chronic Illness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STI’s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Sexual Violence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Communicable Diseases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Physical Injuries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433618" y="96220"/>
            <a:ext cx="14144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Poverty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428969" y="620941"/>
            <a:ext cx="346011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Employment</a:t>
            </a:r>
            <a:r>
              <a:rPr lang="en-US" sz="2000" kern="0" dirty="0">
                <a:solidFill>
                  <a:sysClr val="windowText" lastClr="000000"/>
                </a:solidFill>
              </a:rPr>
              <a:t>/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Unemployment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Food Deserts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Access to Transportation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Access to Education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Access to Stable Housing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511870" y="134708"/>
            <a:ext cx="18515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Education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514144" y="615655"/>
            <a:ext cx="34734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Access to quality education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Read/Write/Comprehension</a:t>
            </a:r>
            <a:endParaRPr lang="en-US" sz="2000" kern="0" dirty="0">
              <a:solidFill>
                <a:sysClr val="windowText" lastClr="00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Digital Divide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Vision/Hearing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Intellectual Disabilities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Developmental Disabilities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Societal Norms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1657" y="3475167"/>
            <a:ext cx="23492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Social Justice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28730" y="3974237"/>
            <a:ext cx="33502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Personal/Property Crimes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Incarceration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Drugs/Alcohol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Prostitution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Loitering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Debtors Court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Socioeconomics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589809" y="3532900"/>
            <a:ext cx="27170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Mental Health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594766" y="4038730"/>
            <a:ext cx="31429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Diagnosed/Undiagnosed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Bipolar/PTSD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Addictions (Drugs/Alcohol)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Family History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Trauma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Bonding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Suicide (attempted)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386406" y="4825291"/>
            <a:ext cx="26053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Environmental 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386443" y="5289715"/>
            <a:ext cx="3354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Natural Disasters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Community segregation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Physical/Social barriers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Exposure to toxins/hazards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57582" y="6611779"/>
            <a:ext cx="14574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© Sunny Slaughter 2016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63785" y="3695274"/>
            <a:ext cx="380984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Race, Ethnicity, Culture</a:t>
            </a:r>
            <a:r>
              <a:rPr lang="en-US" sz="1600" b="1" kern="0" dirty="0">
                <a:solidFill>
                  <a:sysClr val="windowText" lastClr="000000"/>
                </a:solidFill>
              </a:rPr>
              <a:t>,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Language,</a:t>
            </a:r>
            <a:r>
              <a:rPr kumimoji="0" lang="en-US" sz="16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Faith, Family,</a:t>
            </a:r>
            <a:r>
              <a:rPr kumimoji="0" lang="en-US" sz="16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Gender, Sexual Identity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36677" y="2501691"/>
            <a:ext cx="4464066" cy="2078326"/>
          </a:xfrm>
          <a:prstGeom prst="rect">
            <a:avLst/>
          </a:prstGeom>
          <a:noFill/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8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" t="20102" r="-51" b="16883"/>
          <a:stretch/>
        </p:blipFill>
        <p:spPr>
          <a:xfrm>
            <a:off x="0" y="170603"/>
            <a:ext cx="11367327" cy="552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2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DBFCE-4C64-304B-BC4A-9D3AA95188DC}"/>
              </a:ext>
            </a:extLst>
          </p:cNvPr>
          <p:cNvSpPr txBox="1">
            <a:spLocks/>
          </p:cNvSpPr>
          <p:nvPr/>
        </p:nvSpPr>
        <p:spPr>
          <a:xfrm>
            <a:off x="1282148" y="835158"/>
            <a:ext cx="9601200" cy="11423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4F91A1"/>
                </a:solidFill>
              </a:rPr>
              <a:t>     prevention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4A9BC7-5B46-2943-B57E-BA30FEB024D5}"/>
              </a:ext>
            </a:extLst>
          </p:cNvPr>
          <p:cNvSpPr txBox="1"/>
          <p:nvPr/>
        </p:nvSpPr>
        <p:spPr>
          <a:xfrm>
            <a:off x="2387205" y="2468864"/>
            <a:ext cx="74834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training is key: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3600" dirty="0"/>
              <a:t>job search safety training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3600" dirty="0"/>
              <a:t>job skills programs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3600" dirty="0">
                <a:highlight>
                  <a:srgbClr val="FFFF00"/>
                </a:highlight>
              </a:rPr>
              <a:t>healthy sexuality/relationships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3600" dirty="0"/>
              <a:t>financial management/housing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B8E756-FD94-B14A-B87D-C229F05CB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985" y="889786"/>
            <a:ext cx="8128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7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114D4-7C85-D047-B3F1-7A0AC63F9F75}"/>
              </a:ext>
            </a:extLst>
          </p:cNvPr>
          <p:cNvSpPr txBox="1">
            <a:spLocks/>
          </p:cNvSpPr>
          <p:nvPr/>
        </p:nvSpPr>
        <p:spPr>
          <a:xfrm>
            <a:off x="1308652" y="901418"/>
            <a:ext cx="9601200" cy="11423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solidFill>
                  <a:srgbClr val="4F91A1"/>
                </a:solidFill>
              </a:rPr>
              <a:t>     outreach</a:t>
            </a:r>
            <a:endParaRPr lang="en-US" sz="4800" dirty="0">
              <a:solidFill>
                <a:srgbClr val="4F91A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D68B63-3DBF-F84F-9A5B-098B393700BD}"/>
              </a:ext>
            </a:extLst>
          </p:cNvPr>
          <p:cNvSpPr txBox="1"/>
          <p:nvPr/>
        </p:nvSpPr>
        <p:spPr>
          <a:xfrm>
            <a:off x="2351918" y="2043803"/>
            <a:ext cx="83783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reach out to clients where exploiters do: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3600" dirty="0">
                <a:highlight>
                  <a:srgbClr val="FFFF00"/>
                </a:highlight>
              </a:rPr>
              <a:t>social media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3600" dirty="0"/>
              <a:t>job listing sites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3600" dirty="0"/>
              <a:t>at bus stops/stations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3600" dirty="0"/>
              <a:t>government assistance offices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20E948-8A37-4249-8A75-D8B98E62B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652" y="967678"/>
            <a:ext cx="9017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7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4F91A1"/>
                </a:solidFill>
              </a:rPr>
              <a:t>     inclusive identification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2431431" y="2091089"/>
            <a:ext cx="780535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if you never ask, you’ll never know:</a:t>
            </a:r>
          </a:p>
          <a:p>
            <a:pPr marL="1028700" lvl="1" indent="-571500">
              <a:buFont typeface="Wingdings" charset="2"/>
              <a:buChar char="§"/>
            </a:pPr>
            <a:r>
              <a:rPr lang="en-US" sz="3600" dirty="0"/>
              <a:t>low-stakes intake</a:t>
            </a:r>
          </a:p>
          <a:p>
            <a:pPr marL="1028700" lvl="1" indent="-571500">
              <a:buFont typeface="Wingdings" charset="2"/>
              <a:buChar char="§"/>
            </a:pPr>
            <a:r>
              <a:rPr lang="en-US" sz="3600" dirty="0">
                <a:highlight>
                  <a:srgbClr val="FFFF00"/>
                </a:highlight>
              </a:rPr>
              <a:t>inclusive identification </a:t>
            </a:r>
          </a:p>
          <a:p>
            <a:pPr marL="1028700" lvl="1" indent="-571500">
              <a:buFont typeface="Wingdings" charset="2"/>
              <a:buChar char="§"/>
            </a:pPr>
            <a:r>
              <a:rPr lang="en-US" sz="3600" dirty="0"/>
              <a:t>confidentiality</a:t>
            </a:r>
          </a:p>
          <a:p>
            <a:pPr marL="1028700" lvl="1" indent="-571500">
              <a:buFont typeface="Wingdings" charset="2"/>
              <a:buChar char="§"/>
            </a:pPr>
            <a:r>
              <a:rPr lang="en-US" sz="3600" dirty="0"/>
              <a:t>where? orientation, counseling, job center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178" y="879463"/>
            <a:ext cx="762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4F91A1"/>
                </a:solidFill>
              </a:rPr>
              <a:t>     specialized intervention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53997" y="2106577"/>
            <a:ext cx="90597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protect them when they are with you </a:t>
            </a:r>
          </a:p>
          <a:p>
            <a:r>
              <a:rPr lang="en-US" sz="3600" i="1" dirty="0"/>
              <a:t>and</a:t>
            </a:r>
            <a:r>
              <a:rPr lang="en-US" sz="3600" dirty="0"/>
              <a:t> when they are not:</a:t>
            </a:r>
          </a:p>
          <a:p>
            <a:pPr marL="1028700" lvl="1" indent="-571500">
              <a:buFont typeface="Wingdings" charset="2"/>
              <a:buChar char="§"/>
            </a:pPr>
            <a:r>
              <a:rPr lang="en-US" sz="3600" dirty="0"/>
              <a:t>drop-in programs</a:t>
            </a:r>
          </a:p>
          <a:p>
            <a:pPr marL="1028700" lvl="1" indent="-571500">
              <a:buFont typeface="Wingdings" charset="2"/>
              <a:buChar char="§"/>
            </a:pPr>
            <a:r>
              <a:rPr lang="en-US" sz="3600" dirty="0">
                <a:highlight>
                  <a:srgbClr val="FFFF00"/>
                </a:highlight>
              </a:rPr>
              <a:t>victim relocation networks</a:t>
            </a:r>
          </a:p>
          <a:p>
            <a:pPr marL="1028700" lvl="1" indent="-571500">
              <a:buFont typeface="Wingdings" charset="2"/>
              <a:buChar char="§"/>
            </a:pPr>
            <a:r>
              <a:rPr lang="en-US" sz="3600" dirty="0">
                <a:highlight>
                  <a:srgbClr val="FFFF00"/>
                </a:highlight>
              </a:rPr>
              <a:t>safety planning and harm reduction</a:t>
            </a:r>
          </a:p>
          <a:p>
            <a:pPr marL="1028700" lvl="1" indent="-571500">
              <a:buFont typeface="Wingdings" charset="2"/>
              <a:buChar char="§"/>
            </a:pPr>
            <a:r>
              <a:rPr lang="en-US" sz="3600" dirty="0">
                <a:highlight>
                  <a:srgbClr val="FFFF00"/>
                </a:highlight>
              </a:rPr>
              <a:t>trauma-informed counseling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471" y="1002132"/>
            <a:ext cx="7112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4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E23B02-254B-6640-8066-AA8AF7B1DCA5}"/>
              </a:ext>
            </a:extLst>
          </p:cNvPr>
          <p:cNvSpPr txBox="1"/>
          <p:nvPr/>
        </p:nvSpPr>
        <p:spPr>
          <a:xfrm>
            <a:off x="3968151" y="3295291"/>
            <a:ext cx="4573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Questions? Contact Dr. Laura T. Murphy</a:t>
            </a:r>
          </a:p>
          <a:p>
            <a:pPr algn="ctr"/>
            <a:r>
              <a:rPr lang="en-US" dirty="0" err="1"/>
              <a:t>modernslaveryresearchproject@gmail.com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9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or and Sex Trafficking Among Homeless Youth cov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308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1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dern Slavery Research Project.mp4">
            <a:hlinkClick r:id="" action="ppaction://media"/>
            <a:extLst>
              <a:ext uri="{FF2B5EF4-FFF2-40B4-BE49-F238E27FC236}">
                <a16:creationId xmlns:a16="http://schemas.microsoft.com/office/drawing/2014/main" id="{83F46041-AE4B-F44C-8A75-9F86252C2D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6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ecutive Summary fina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8" t="15032" r="2265" b="65578"/>
          <a:stretch/>
        </p:blipFill>
        <p:spPr>
          <a:xfrm>
            <a:off x="1060997" y="622522"/>
            <a:ext cx="10174768" cy="523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9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D437728B-8C4D-AE40-93FC-31A9D8E45A7F}"/>
              </a:ext>
            </a:extLst>
          </p:cNvPr>
          <p:cNvSpPr txBox="1">
            <a:spLocks/>
          </p:cNvSpPr>
          <p:nvPr/>
        </p:nvSpPr>
        <p:spPr>
          <a:xfrm>
            <a:off x="1494053" y="1681064"/>
            <a:ext cx="2256196" cy="328491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500" b="1" dirty="0">
                <a:solidFill>
                  <a:srgbClr val="D2533C"/>
                </a:solidFill>
              </a:rPr>
              <a:t>Can happen </a:t>
            </a:r>
          </a:p>
          <a:p>
            <a:pPr marL="0" indent="0">
              <a:buFont typeface="Arial" pitchFamily="34" charset="0"/>
              <a:buNone/>
            </a:pPr>
            <a:r>
              <a:rPr lang="en-US" sz="3500" b="1" dirty="0">
                <a:solidFill>
                  <a:srgbClr val="D2533C"/>
                </a:solidFill>
              </a:rPr>
              <a:t>to anyone: </a:t>
            </a:r>
          </a:p>
          <a:p>
            <a:pPr marL="0" indent="0">
              <a:buFont typeface="Arial" pitchFamily="34" charset="0"/>
              <a:buNone/>
            </a:pPr>
            <a:r>
              <a:rPr lang="en-US" sz="3500" b="1" dirty="0">
                <a:solidFill>
                  <a:srgbClr val="D2533C"/>
                </a:solidFill>
              </a:rPr>
              <a:t>any race,</a:t>
            </a:r>
          </a:p>
          <a:p>
            <a:pPr marL="0" indent="0">
              <a:buFont typeface="Arial" pitchFamily="34" charset="0"/>
              <a:buNone/>
            </a:pPr>
            <a:r>
              <a:rPr lang="en-US" sz="3500" b="1" dirty="0">
                <a:solidFill>
                  <a:srgbClr val="D2533C"/>
                </a:solidFill>
              </a:rPr>
              <a:t>gender, </a:t>
            </a:r>
          </a:p>
          <a:p>
            <a:pPr marL="0" indent="0">
              <a:buFont typeface="Arial" pitchFamily="34" charset="0"/>
              <a:buNone/>
            </a:pPr>
            <a:r>
              <a:rPr lang="en-US" sz="3500" b="1" dirty="0">
                <a:solidFill>
                  <a:srgbClr val="D2533C"/>
                </a:solidFill>
              </a:rPr>
              <a:t>age, or </a:t>
            </a:r>
          </a:p>
          <a:p>
            <a:pPr marL="0" indent="0">
              <a:buFont typeface="Arial" pitchFamily="34" charset="0"/>
              <a:buNone/>
            </a:pPr>
            <a:r>
              <a:rPr lang="en-US" sz="3500" b="1" dirty="0">
                <a:solidFill>
                  <a:srgbClr val="D2533C"/>
                </a:solidFill>
              </a:rPr>
              <a:t>nationality</a:t>
            </a:r>
            <a:r>
              <a:rPr lang="en-US" sz="3500" b="1" dirty="0">
                <a:solidFill>
                  <a:schemeClr val="accent1"/>
                </a:solidFill>
              </a:rPr>
              <a:t>.</a:t>
            </a:r>
          </a:p>
          <a:p>
            <a:endParaRPr lang="en-US" dirty="0"/>
          </a:p>
        </p:txBody>
      </p:sp>
      <p:pic>
        <p:nvPicPr>
          <p:cNvPr id="4" name="Content Placeholder 6" descr="Child_labor_Bangladesh.jpg">
            <a:extLst>
              <a:ext uri="{FF2B5EF4-FFF2-40B4-BE49-F238E27FC236}">
                <a16:creationId xmlns:a16="http://schemas.microsoft.com/office/drawing/2014/main" id="{58236C85-2B6D-3A4B-BFC0-74CAFA90F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8" r="12708"/>
          <a:stretch>
            <a:fillRect/>
          </a:stretch>
        </p:blipFill>
        <p:spPr>
          <a:xfrm>
            <a:off x="4147930" y="746664"/>
            <a:ext cx="3015974" cy="2872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256941993_3d0d31a148_b.jpg">
            <a:extLst>
              <a:ext uri="{FF2B5EF4-FFF2-40B4-BE49-F238E27FC236}">
                <a16:creationId xmlns:a16="http://schemas.microsoft.com/office/drawing/2014/main" id="{72CCE0BF-3E91-B747-9F1F-C1C53AC3F7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4" t="15842" r="27733" b="4485"/>
          <a:stretch/>
        </p:blipFill>
        <p:spPr>
          <a:xfrm>
            <a:off x="4147930" y="3756122"/>
            <a:ext cx="3063701" cy="2419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gres.jpg">
            <a:extLst>
              <a:ext uri="{FF2B5EF4-FFF2-40B4-BE49-F238E27FC236}">
                <a16:creationId xmlns:a16="http://schemas.microsoft.com/office/drawing/2014/main" id="{F29577F5-BE14-5948-983F-226F84C89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630" y="746660"/>
            <a:ext cx="3151570" cy="2324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B43500-74A8-1D4A-B2DC-631166D2B6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" t="-4056" r="22537" b="4056"/>
          <a:stretch/>
        </p:blipFill>
        <p:spPr>
          <a:xfrm>
            <a:off x="7259358" y="3320140"/>
            <a:ext cx="3103842" cy="2869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173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ecutive Summary fina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7" t="15904" r="11005" b="61692"/>
          <a:stretch/>
        </p:blipFill>
        <p:spPr>
          <a:xfrm>
            <a:off x="298824" y="275535"/>
            <a:ext cx="10832351" cy="622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6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2052F-9AE2-E043-B112-780C10A08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539" y="3419061"/>
            <a:ext cx="3528390" cy="678829"/>
          </a:xfrm>
        </p:spPr>
        <p:txBody>
          <a:bodyPr>
            <a:noAutofit/>
          </a:bodyPr>
          <a:lstStyle/>
          <a:p>
            <a:r>
              <a:rPr lang="en-US" sz="4400" dirty="0"/>
              <a:t>young men</a:t>
            </a:r>
          </a:p>
        </p:txBody>
      </p:sp>
    </p:spTree>
    <p:extLst>
      <p:ext uri="{BB962C8B-B14F-4D97-AF65-F5344CB8AC3E}">
        <p14:creationId xmlns:p14="http://schemas.microsoft.com/office/powerpoint/2010/main" val="9728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ecutive Summary fina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6" t="16775" r="9031" b="75599"/>
          <a:stretch/>
        </p:blipFill>
        <p:spPr>
          <a:xfrm>
            <a:off x="2166471" y="-63677"/>
            <a:ext cx="7844118" cy="1468149"/>
          </a:xfrm>
          <a:prstGeom prst="rect">
            <a:avLst/>
          </a:prstGeom>
        </p:spPr>
      </p:pic>
      <p:pic>
        <p:nvPicPr>
          <p:cNvPr id="3" name="Picture 2" descr="Executive Summary fina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1" t="37472" r="9877" b="33333"/>
          <a:stretch/>
        </p:blipFill>
        <p:spPr>
          <a:xfrm>
            <a:off x="2315880" y="1150470"/>
            <a:ext cx="7552426" cy="559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5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iamond Grid 16x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7087C0F-7449-45C4-B248-63D02665BF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diamond grid presentation (widescreen)</Template>
  <TotalTime>0</TotalTime>
  <Words>645</Words>
  <Application>Microsoft Macintosh PowerPoint</Application>
  <PresentationFormat>Widescreen</PresentationFormat>
  <Paragraphs>110</Paragraphs>
  <Slides>29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Wingdings</vt:lpstr>
      <vt:lpstr>Diamond Grid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young men</vt:lpstr>
      <vt:lpstr>PowerPoint Presentation</vt:lpstr>
      <vt:lpstr>sugar babies</vt:lpstr>
      <vt:lpstr>PowerPoint Presentation</vt:lpstr>
      <vt:lpstr>forced drug dealing</vt:lpstr>
      <vt:lpstr>PowerPoint Presentation</vt:lpstr>
      <vt:lpstr>lgbt youth </vt:lpstr>
      <vt:lpstr>PowerPoint Presentation</vt:lpstr>
      <vt:lpstr>PowerPoint Presentation</vt:lpstr>
      <vt:lpstr>PowerPoint Presentation</vt:lpstr>
      <vt:lpstr>foster youth</vt:lpstr>
      <vt:lpstr>PowerPoint Presentation</vt:lpstr>
      <vt:lpstr>PowerPoint Presentation</vt:lpstr>
      <vt:lpstr>PowerPoint Presentation</vt:lpstr>
      <vt:lpstr>age of entry: 16-18     aging out     coming out</vt:lpstr>
      <vt:lpstr>PowerPoint Presentation</vt:lpstr>
      <vt:lpstr>PowerPoint Presentation</vt:lpstr>
      <vt:lpstr>PowerPoint Presentation</vt:lpstr>
      <vt:lpstr>PowerPoint Presentation</vt:lpstr>
      <vt:lpstr>     inclusive identification</vt:lpstr>
      <vt:lpstr>     specialized intervention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2016-03-01T21:13:09Z</dcterms:created>
  <dcterms:modified xsi:type="dcterms:W3CDTF">2020-03-19T16:59:03Z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TC030310159991</vt:lpwstr>
  </property>
</Properties>
</file>